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2"/>
  </p:notesMasterIdLst>
  <p:handoutMasterIdLst>
    <p:handoutMasterId r:id="rId43"/>
  </p:handoutMasterIdLst>
  <p:sldIdLst>
    <p:sldId id="375" r:id="rId2"/>
    <p:sldId id="409" r:id="rId3"/>
    <p:sldId id="366" r:id="rId4"/>
    <p:sldId id="397" r:id="rId5"/>
    <p:sldId id="402" r:id="rId6"/>
    <p:sldId id="403" r:id="rId7"/>
    <p:sldId id="367" r:id="rId8"/>
    <p:sldId id="407" r:id="rId9"/>
    <p:sldId id="408" r:id="rId10"/>
    <p:sldId id="398" r:id="rId11"/>
    <p:sldId id="368" r:id="rId12"/>
    <p:sldId id="381" r:id="rId13"/>
    <p:sldId id="410" r:id="rId14"/>
    <p:sldId id="399" r:id="rId15"/>
    <p:sldId id="369" r:id="rId16"/>
    <p:sldId id="401" r:id="rId17"/>
    <p:sldId id="370" r:id="rId18"/>
    <p:sldId id="404" r:id="rId19"/>
    <p:sldId id="371" r:id="rId20"/>
    <p:sldId id="382" r:id="rId21"/>
    <p:sldId id="383" r:id="rId22"/>
    <p:sldId id="352" r:id="rId23"/>
    <p:sldId id="406" r:id="rId24"/>
    <p:sldId id="400" r:id="rId25"/>
    <p:sldId id="363" r:id="rId26"/>
    <p:sldId id="405" r:id="rId27"/>
    <p:sldId id="353" r:id="rId28"/>
    <p:sldId id="384" r:id="rId29"/>
    <p:sldId id="387" r:id="rId30"/>
    <p:sldId id="391" r:id="rId31"/>
    <p:sldId id="385" r:id="rId32"/>
    <p:sldId id="364" r:id="rId33"/>
    <p:sldId id="386" r:id="rId34"/>
    <p:sldId id="411" r:id="rId35"/>
    <p:sldId id="388" r:id="rId36"/>
    <p:sldId id="362" r:id="rId37"/>
    <p:sldId id="389" r:id="rId38"/>
    <p:sldId id="393" r:id="rId39"/>
    <p:sldId id="394" r:id="rId40"/>
    <p:sldId id="395" r:id="rId41"/>
  </p:sldIdLst>
  <p:sldSz cx="9144000" cy="5143500" type="screen16x9"/>
  <p:notesSz cx="6735763" cy="9866313"/>
  <p:custDataLst>
    <p:tags r:id="rId44"/>
  </p:custDataLst>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00FF"/>
    <a:srgbClr val="5089F8"/>
    <a:srgbClr val="000000"/>
    <a:srgbClr val="66CCFF"/>
    <a:srgbClr val="FF9933"/>
    <a:srgbClr val="FFCCCC"/>
    <a:srgbClr val="FFCC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78" autoAdjust="0"/>
    <p:restoredTop sz="93609" autoAdjust="0"/>
  </p:normalViewPr>
  <p:slideViewPr>
    <p:cSldViewPr>
      <p:cViewPr varScale="1">
        <p:scale>
          <a:sx n="163" d="100"/>
          <a:sy n="163" d="100"/>
        </p:scale>
        <p:origin x="328"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2844"/>
          </a:xfrm>
          <a:prstGeom prst="rect">
            <a:avLst/>
          </a:prstGeom>
        </p:spPr>
        <p:txBody>
          <a:bodyPr vert="horz" lIns="90334" tIns="45167" rIns="90334" bIns="45167" rtlCol="0"/>
          <a:lstStyle>
            <a:lvl1pPr algn="l">
              <a:defRPr sz="1200" smtClean="0"/>
            </a:lvl1pPr>
          </a:lstStyle>
          <a:p>
            <a:pPr>
              <a:defRPr/>
            </a:pPr>
            <a:endParaRPr lang="zh-CN" altLang="en-US"/>
          </a:p>
        </p:txBody>
      </p:sp>
      <p:sp>
        <p:nvSpPr>
          <p:cNvPr id="3" name="日期占位符 2"/>
          <p:cNvSpPr>
            <a:spLocks noGrp="1"/>
          </p:cNvSpPr>
          <p:nvPr>
            <p:ph type="dt" sz="quarter" idx="1"/>
          </p:nvPr>
        </p:nvSpPr>
        <p:spPr>
          <a:xfrm>
            <a:off x="3815373" y="0"/>
            <a:ext cx="2918831" cy="492844"/>
          </a:xfrm>
          <a:prstGeom prst="rect">
            <a:avLst/>
          </a:prstGeom>
        </p:spPr>
        <p:txBody>
          <a:bodyPr vert="horz" lIns="90334" tIns="45167" rIns="90334" bIns="45167" rtlCol="0"/>
          <a:lstStyle>
            <a:lvl1pPr algn="r">
              <a:defRPr sz="1200" smtClean="0"/>
            </a:lvl1pPr>
          </a:lstStyle>
          <a:p>
            <a:pPr>
              <a:defRPr/>
            </a:pPr>
            <a:fld id="{B6C0AAD1-B8BD-43C4-AD38-276847129620}" type="datetimeFigureOut">
              <a:rPr lang="zh-CN" altLang="en-US"/>
              <a:pPr>
                <a:defRPr/>
              </a:pPr>
              <a:t>2024/4/28</a:t>
            </a:fld>
            <a:endParaRPr lang="zh-CN" altLang="en-US"/>
          </a:p>
        </p:txBody>
      </p:sp>
      <p:sp>
        <p:nvSpPr>
          <p:cNvPr id="4" name="页脚占位符 3"/>
          <p:cNvSpPr>
            <a:spLocks noGrp="1"/>
          </p:cNvSpPr>
          <p:nvPr>
            <p:ph type="ftr" sz="quarter" idx="2"/>
          </p:nvPr>
        </p:nvSpPr>
        <p:spPr>
          <a:xfrm>
            <a:off x="0" y="9371895"/>
            <a:ext cx="2918831" cy="492844"/>
          </a:xfrm>
          <a:prstGeom prst="rect">
            <a:avLst/>
          </a:prstGeom>
        </p:spPr>
        <p:txBody>
          <a:bodyPr vert="horz" lIns="90334" tIns="45167" rIns="90334" bIns="45167" rtlCol="0" anchor="b"/>
          <a:lstStyle>
            <a:lvl1pPr algn="l">
              <a:defRPr sz="1200" smtClean="0"/>
            </a:lvl1pPr>
          </a:lstStyle>
          <a:p>
            <a:pPr>
              <a:defRPr/>
            </a:pPr>
            <a:endParaRPr lang="zh-CN" altLang="en-US"/>
          </a:p>
        </p:txBody>
      </p:sp>
      <p:sp>
        <p:nvSpPr>
          <p:cNvPr id="5" name="灯片编号占位符 4"/>
          <p:cNvSpPr>
            <a:spLocks noGrp="1"/>
          </p:cNvSpPr>
          <p:nvPr>
            <p:ph type="sldNum" sz="quarter" idx="3"/>
          </p:nvPr>
        </p:nvSpPr>
        <p:spPr>
          <a:xfrm>
            <a:off x="3815373" y="9371895"/>
            <a:ext cx="2918831" cy="492844"/>
          </a:xfrm>
          <a:prstGeom prst="rect">
            <a:avLst/>
          </a:prstGeom>
        </p:spPr>
        <p:txBody>
          <a:bodyPr vert="horz" lIns="90334" tIns="45167" rIns="90334" bIns="45167" rtlCol="0" anchor="b"/>
          <a:lstStyle>
            <a:lvl1pPr algn="r">
              <a:defRPr sz="1200" smtClean="0"/>
            </a:lvl1pPr>
          </a:lstStyle>
          <a:p>
            <a:pPr>
              <a:defRPr/>
            </a:pPr>
            <a:fld id="{0BA62DDB-11EA-4788-AF0F-7A6A5D599C31}" type="slidenum">
              <a:rPr lang="zh-CN" altLang="en-US"/>
              <a:pPr>
                <a:defRPr/>
              </a:pPr>
              <a:t>‹#›</a:t>
            </a:fld>
            <a:endParaRPr lang="zh-CN" altLang="en-US"/>
          </a:p>
        </p:txBody>
      </p:sp>
    </p:spTree>
    <p:extLst>
      <p:ext uri="{BB962C8B-B14F-4D97-AF65-F5344CB8AC3E}">
        <p14:creationId xmlns:p14="http://schemas.microsoft.com/office/powerpoint/2010/main" val="1586971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18831" cy="49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34" tIns="45167" rIns="90334" bIns="45167" numCol="1" anchor="t" anchorCtr="0" compatLnSpc="1">
            <a:prstTxWarp prst="textNoShape">
              <a:avLst/>
            </a:prstTxWarp>
          </a:bodyPr>
          <a:lstStyle>
            <a:lvl1pPr>
              <a:defRPr sz="1200"/>
            </a:lvl1pPr>
          </a:lstStyle>
          <a:p>
            <a:pPr>
              <a:defRPr/>
            </a:pPr>
            <a:endParaRPr lang="en-US" altLang="zh-CN"/>
          </a:p>
        </p:txBody>
      </p:sp>
      <p:sp>
        <p:nvSpPr>
          <p:cNvPr id="20483" name="Rectangle 3"/>
          <p:cNvSpPr>
            <a:spLocks noGrp="1" noChangeArrowheads="1"/>
          </p:cNvSpPr>
          <p:nvPr>
            <p:ph type="dt" idx="1"/>
          </p:nvPr>
        </p:nvSpPr>
        <p:spPr bwMode="auto">
          <a:xfrm>
            <a:off x="3816932" y="0"/>
            <a:ext cx="2918831" cy="49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34" tIns="45167" rIns="90334" bIns="45167" numCol="1" anchor="t" anchorCtr="0" compatLnSpc="1">
            <a:prstTxWarp prst="textNoShape">
              <a:avLst/>
            </a:prstTxWarp>
          </a:bodyPr>
          <a:lstStyle>
            <a:lvl1pPr algn="r">
              <a:defRPr sz="1200"/>
            </a:lvl1pPr>
          </a:lstStyle>
          <a:p>
            <a:pPr>
              <a:defRPr/>
            </a:pPr>
            <a:endParaRPr lang="en-US" altLang="zh-CN"/>
          </a:p>
        </p:txBody>
      </p:sp>
      <p:sp>
        <p:nvSpPr>
          <p:cNvPr id="56324" name="Rectangle 4"/>
          <p:cNvSpPr>
            <a:spLocks noGrp="1" noRot="1" noChangeAspect="1" noChangeArrowheads="1" noTextEdit="1"/>
          </p:cNvSpPr>
          <p:nvPr>
            <p:ph type="sldImg" idx="2"/>
          </p:nvPr>
        </p:nvSpPr>
        <p:spPr bwMode="auto">
          <a:xfrm>
            <a:off x="79375" y="739775"/>
            <a:ext cx="6577013" cy="37004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898102" y="4685948"/>
            <a:ext cx="4939560" cy="44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34" tIns="45167" rIns="90334" bIns="45167"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486" name="Rectangle 6"/>
          <p:cNvSpPr>
            <a:spLocks noGrp="1" noChangeArrowheads="1"/>
          </p:cNvSpPr>
          <p:nvPr>
            <p:ph type="ftr" sz="quarter" idx="4"/>
          </p:nvPr>
        </p:nvSpPr>
        <p:spPr bwMode="auto">
          <a:xfrm>
            <a:off x="0" y="9373471"/>
            <a:ext cx="2918831" cy="492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34" tIns="45167" rIns="90334" bIns="45167" numCol="1" anchor="b" anchorCtr="0" compatLnSpc="1">
            <a:prstTxWarp prst="textNoShape">
              <a:avLst/>
            </a:prstTxWarp>
          </a:bodyPr>
          <a:lstStyle>
            <a:lvl1pPr>
              <a:defRPr sz="1200"/>
            </a:lvl1pPr>
          </a:lstStyle>
          <a:p>
            <a:pPr>
              <a:defRPr/>
            </a:pPr>
            <a:endParaRPr lang="en-US" altLang="zh-CN"/>
          </a:p>
        </p:txBody>
      </p:sp>
      <p:sp>
        <p:nvSpPr>
          <p:cNvPr id="20487" name="Rectangle 7"/>
          <p:cNvSpPr>
            <a:spLocks noGrp="1" noChangeArrowheads="1"/>
          </p:cNvSpPr>
          <p:nvPr>
            <p:ph type="sldNum" sz="quarter" idx="5"/>
          </p:nvPr>
        </p:nvSpPr>
        <p:spPr bwMode="auto">
          <a:xfrm>
            <a:off x="3816932" y="9373471"/>
            <a:ext cx="2918831" cy="492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34" tIns="45167" rIns="90334" bIns="45167" numCol="1" anchor="b" anchorCtr="0" compatLnSpc="1">
            <a:prstTxWarp prst="textNoShape">
              <a:avLst/>
            </a:prstTxWarp>
          </a:bodyPr>
          <a:lstStyle>
            <a:lvl1pPr algn="r">
              <a:defRPr sz="1200"/>
            </a:lvl1pPr>
          </a:lstStyle>
          <a:p>
            <a:pPr>
              <a:defRPr/>
            </a:pPr>
            <a:fld id="{8F4BA8F3-2950-4F7A-BE7D-4437F2E99851}" type="slidenum">
              <a:rPr lang="en-US" altLang="zh-CN"/>
              <a:pPr>
                <a:defRPr/>
              </a:pPr>
              <a:t>‹#›</a:t>
            </a:fld>
            <a:endParaRPr lang="en-US" altLang="zh-CN"/>
          </a:p>
        </p:txBody>
      </p:sp>
    </p:spTree>
    <p:extLst>
      <p:ext uri="{BB962C8B-B14F-4D97-AF65-F5344CB8AC3E}">
        <p14:creationId xmlns:p14="http://schemas.microsoft.com/office/powerpoint/2010/main" val="19141444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1</a:t>
            </a:fld>
            <a:endParaRPr lang="en-US" altLang="zh-CN"/>
          </a:p>
        </p:txBody>
      </p:sp>
    </p:spTree>
    <p:extLst>
      <p:ext uri="{BB962C8B-B14F-4D97-AF65-F5344CB8AC3E}">
        <p14:creationId xmlns:p14="http://schemas.microsoft.com/office/powerpoint/2010/main" val="2216221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10</a:t>
            </a:fld>
            <a:endParaRPr lang="en-US" altLang="zh-CN"/>
          </a:p>
        </p:txBody>
      </p:sp>
    </p:spTree>
    <p:extLst>
      <p:ext uri="{BB962C8B-B14F-4D97-AF65-F5344CB8AC3E}">
        <p14:creationId xmlns:p14="http://schemas.microsoft.com/office/powerpoint/2010/main" val="1217634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11</a:t>
            </a:fld>
            <a:endParaRPr lang="en-US" altLang="zh-CN"/>
          </a:p>
        </p:txBody>
      </p:sp>
    </p:spTree>
    <p:extLst>
      <p:ext uri="{BB962C8B-B14F-4D97-AF65-F5344CB8AC3E}">
        <p14:creationId xmlns:p14="http://schemas.microsoft.com/office/powerpoint/2010/main" val="3450674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14</a:t>
            </a:fld>
            <a:endParaRPr lang="en-US" altLang="zh-CN"/>
          </a:p>
        </p:txBody>
      </p:sp>
    </p:spTree>
    <p:extLst>
      <p:ext uri="{BB962C8B-B14F-4D97-AF65-F5344CB8AC3E}">
        <p14:creationId xmlns:p14="http://schemas.microsoft.com/office/powerpoint/2010/main" val="4037305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15</a:t>
            </a:fld>
            <a:endParaRPr lang="en-US" altLang="zh-CN"/>
          </a:p>
        </p:txBody>
      </p:sp>
    </p:spTree>
    <p:extLst>
      <p:ext uri="{BB962C8B-B14F-4D97-AF65-F5344CB8AC3E}">
        <p14:creationId xmlns:p14="http://schemas.microsoft.com/office/powerpoint/2010/main" val="3469308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16</a:t>
            </a:fld>
            <a:endParaRPr lang="en-US" altLang="zh-CN"/>
          </a:p>
        </p:txBody>
      </p:sp>
    </p:spTree>
    <p:extLst>
      <p:ext uri="{BB962C8B-B14F-4D97-AF65-F5344CB8AC3E}">
        <p14:creationId xmlns:p14="http://schemas.microsoft.com/office/powerpoint/2010/main" val="2683038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17</a:t>
            </a:fld>
            <a:endParaRPr lang="en-US" altLang="zh-CN"/>
          </a:p>
        </p:txBody>
      </p:sp>
    </p:spTree>
    <p:extLst>
      <p:ext uri="{BB962C8B-B14F-4D97-AF65-F5344CB8AC3E}">
        <p14:creationId xmlns:p14="http://schemas.microsoft.com/office/powerpoint/2010/main" val="4138035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19</a:t>
            </a:fld>
            <a:endParaRPr lang="en-US" altLang="zh-CN"/>
          </a:p>
        </p:txBody>
      </p:sp>
    </p:spTree>
    <p:extLst>
      <p:ext uri="{BB962C8B-B14F-4D97-AF65-F5344CB8AC3E}">
        <p14:creationId xmlns:p14="http://schemas.microsoft.com/office/powerpoint/2010/main" val="1950507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20</a:t>
            </a:fld>
            <a:endParaRPr lang="en-US" altLang="zh-CN"/>
          </a:p>
        </p:txBody>
      </p:sp>
    </p:spTree>
    <p:extLst>
      <p:ext uri="{BB962C8B-B14F-4D97-AF65-F5344CB8AC3E}">
        <p14:creationId xmlns:p14="http://schemas.microsoft.com/office/powerpoint/2010/main" val="4128752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21</a:t>
            </a:fld>
            <a:endParaRPr lang="en-US" altLang="zh-CN"/>
          </a:p>
        </p:txBody>
      </p:sp>
    </p:spTree>
    <p:extLst>
      <p:ext uri="{BB962C8B-B14F-4D97-AF65-F5344CB8AC3E}">
        <p14:creationId xmlns:p14="http://schemas.microsoft.com/office/powerpoint/2010/main" val="653208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22</a:t>
            </a:fld>
            <a:endParaRPr lang="en-US" altLang="zh-CN"/>
          </a:p>
        </p:txBody>
      </p:sp>
    </p:spTree>
    <p:extLst>
      <p:ext uri="{BB962C8B-B14F-4D97-AF65-F5344CB8AC3E}">
        <p14:creationId xmlns:p14="http://schemas.microsoft.com/office/powerpoint/2010/main" val="82103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a:t>
            </a:fld>
            <a:endParaRPr lang="en-US" altLang="zh-CN"/>
          </a:p>
        </p:txBody>
      </p:sp>
    </p:spTree>
    <p:extLst>
      <p:ext uri="{BB962C8B-B14F-4D97-AF65-F5344CB8AC3E}">
        <p14:creationId xmlns:p14="http://schemas.microsoft.com/office/powerpoint/2010/main" val="489597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23</a:t>
            </a:fld>
            <a:endParaRPr lang="en-US" altLang="zh-CN"/>
          </a:p>
        </p:txBody>
      </p:sp>
    </p:spTree>
    <p:extLst>
      <p:ext uri="{BB962C8B-B14F-4D97-AF65-F5344CB8AC3E}">
        <p14:creationId xmlns:p14="http://schemas.microsoft.com/office/powerpoint/2010/main" val="2459507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24</a:t>
            </a:fld>
            <a:endParaRPr lang="en-US" altLang="zh-CN"/>
          </a:p>
        </p:txBody>
      </p:sp>
    </p:spTree>
    <p:extLst>
      <p:ext uri="{BB962C8B-B14F-4D97-AF65-F5344CB8AC3E}">
        <p14:creationId xmlns:p14="http://schemas.microsoft.com/office/powerpoint/2010/main" val="2518407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25</a:t>
            </a:fld>
            <a:endParaRPr lang="en-US" altLang="zh-CN"/>
          </a:p>
        </p:txBody>
      </p:sp>
    </p:spTree>
    <p:extLst>
      <p:ext uri="{BB962C8B-B14F-4D97-AF65-F5344CB8AC3E}">
        <p14:creationId xmlns:p14="http://schemas.microsoft.com/office/powerpoint/2010/main" val="804590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26</a:t>
            </a:fld>
            <a:endParaRPr lang="en-US" altLang="zh-CN"/>
          </a:p>
        </p:txBody>
      </p:sp>
    </p:spTree>
    <p:extLst>
      <p:ext uri="{BB962C8B-B14F-4D97-AF65-F5344CB8AC3E}">
        <p14:creationId xmlns:p14="http://schemas.microsoft.com/office/powerpoint/2010/main" val="4273963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27</a:t>
            </a:fld>
            <a:endParaRPr lang="en-US" altLang="zh-CN"/>
          </a:p>
        </p:txBody>
      </p:sp>
    </p:spTree>
    <p:extLst>
      <p:ext uri="{BB962C8B-B14F-4D97-AF65-F5344CB8AC3E}">
        <p14:creationId xmlns:p14="http://schemas.microsoft.com/office/powerpoint/2010/main" val="798341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28</a:t>
            </a:fld>
            <a:endParaRPr lang="en-US" altLang="zh-CN"/>
          </a:p>
        </p:txBody>
      </p:sp>
    </p:spTree>
    <p:extLst>
      <p:ext uri="{BB962C8B-B14F-4D97-AF65-F5344CB8AC3E}">
        <p14:creationId xmlns:p14="http://schemas.microsoft.com/office/powerpoint/2010/main" val="72872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29</a:t>
            </a:fld>
            <a:endParaRPr lang="en-US" altLang="zh-CN"/>
          </a:p>
        </p:txBody>
      </p:sp>
    </p:spTree>
    <p:extLst>
      <p:ext uri="{BB962C8B-B14F-4D97-AF65-F5344CB8AC3E}">
        <p14:creationId xmlns:p14="http://schemas.microsoft.com/office/powerpoint/2010/main" val="2201573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30</a:t>
            </a:fld>
            <a:endParaRPr lang="en-US" altLang="zh-CN"/>
          </a:p>
        </p:txBody>
      </p:sp>
    </p:spTree>
    <p:extLst>
      <p:ext uri="{BB962C8B-B14F-4D97-AF65-F5344CB8AC3E}">
        <p14:creationId xmlns:p14="http://schemas.microsoft.com/office/powerpoint/2010/main" val="1852768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31</a:t>
            </a:fld>
            <a:endParaRPr lang="en-US" altLang="zh-CN"/>
          </a:p>
        </p:txBody>
      </p:sp>
    </p:spTree>
    <p:extLst>
      <p:ext uri="{BB962C8B-B14F-4D97-AF65-F5344CB8AC3E}">
        <p14:creationId xmlns:p14="http://schemas.microsoft.com/office/powerpoint/2010/main" val="3515834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32</a:t>
            </a:fld>
            <a:endParaRPr lang="en-US" altLang="zh-CN"/>
          </a:p>
        </p:txBody>
      </p:sp>
    </p:spTree>
    <p:extLst>
      <p:ext uri="{BB962C8B-B14F-4D97-AF65-F5344CB8AC3E}">
        <p14:creationId xmlns:p14="http://schemas.microsoft.com/office/powerpoint/2010/main" val="261288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a:t>
            </a:fld>
            <a:endParaRPr lang="en-US" altLang="zh-CN"/>
          </a:p>
        </p:txBody>
      </p:sp>
    </p:spTree>
    <p:extLst>
      <p:ext uri="{BB962C8B-B14F-4D97-AF65-F5344CB8AC3E}">
        <p14:creationId xmlns:p14="http://schemas.microsoft.com/office/powerpoint/2010/main" val="259030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33</a:t>
            </a:fld>
            <a:endParaRPr lang="en-US" altLang="zh-CN"/>
          </a:p>
        </p:txBody>
      </p:sp>
    </p:spTree>
    <p:extLst>
      <p:ext uri="{BB962C8B-B14F-4D97-AF65-F5344CB8AC3E}">
        <p14:creationId xmlns:p14="http://schemas.microsoft.com/office/powerpoint/2010/main" val="1839628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34</a:t>
            </a:fld>
            <a:endParaRPr lang="en-US" altLang="zh-CN"/>
          </a:p>
        </p:txBody>
      </p:sp>
    </p:spTree>
    <p:extLst>
      <p:ext uri="{BB962C8B-B14F-4D97-AF65-F5344CB8AC3E}">
        <p14:creationId xmlns:p14="http://schemas.microsoft.com/office/powerpoint/2010/main" val="2915295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35</a:t>
            </a:fld>
            <a:endParaRPr lang="en-US" altLang="zh-CN"/>
          </a:p>
        </p:txBody>
      </p:sp>
    </p:spTree>
    <p:extLst>
      <p:ext uri="{BB962C8B-B14F-4D97-AF65-F5344CB8AC3E}">
        <p14:creationId xmlns:p14="http://schemas.microsoft.com/office/powerpoint/2010/main" val="1860399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36</a:t>
            </a:fld>
            <a:endParaRPr lang="en-US" altLang="zh-CN"/>
          </a:p>
        </p:txBody>
      </p:sp>
    </p:spTree>
    <p:extLst>
      <p:ext uri="{BB962C8B-B14F-4D97-AF65-F5344CB8AC3E}">
        <p14:creationId xmlns:p14="http://schemas.microsoft.com/office/powerpoint/2010/main" val="452925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4</a:t>
            </a:fld>
            <a:endParaRPr lang="en-US" altLang="zh-CN"/>
          </a:p>
        </p:txBody>
      </p:sp>
    </p:spTree>
    <p:extLst>
      <p:ext uri="{BB962C8B-B14F-4D97-AF65-F5344CB8AC3E}">
        <p14:creationId xmlns:p14="http://schemas.microsoft.com/office/powerpoint/2010/main" val="206767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5</a:t>
            </a:fld>
            <a:endParaRPr lang="en-US" altLang="zh-CN"/>
          </a:p>
        </p:txBody>
      </p:sp>
    </p:spTree>
    <p:extLst>
      <p:ext uri="{BB962C8B-B14F-4D97-AF65-F5344CB8AC3E}">
        <p14:creationId xmlns:p14="http://schemas.microsoft.com/office/powerpoint/2010/main" val="686813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6</a:t>
            </a:fld>
            <a:endParaRPr lang="en-US" altLang="zh-CN"/>
          </a:p>
        </p:txBody>
      </p:sp>
    </p:spTree>
    <p:extLst>
      <p:ext uri="{BB962C8B-B14F-4D97-AF65-F5344CB8AC3E}">
        <p14:creationId xmlns:p14="http://schemas.microsoft.com/office/powerpoint/2010/main" val="2825943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7</a:t>
            </a:fld>
            <a:endParaRPr lang="en-US" altLang="zh-CN"/>
          </a:p>
        </p:txBody>
      </p:sp>
    </p:spTree>
    <p:extLst>
      <p:ext uri="{BB962C8B-B14F-4D97-AF65-F5344CB8AC3E}">
        <p14:creationId xmlns:p14="http://schemas.microsoft.com/office/powerpoint/2010/main" val="111932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8</a:t>
            </a:fld>
            <a:endParaRPr lang="en-US" altLang="zh-CN"/>
          </a:p>
        </p:txBody>
      </p:sp>
    </p:spTree>
    <p:extLst>
      <p:ext uri="{BB962C8B-B14F-4D97-AF65-F5344CB8AC3E}">
        <p14:creationId xmlns:p14="http://schemas.microsoft.com/office/powerpoint/2010/main" val="1381519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F4BA8F3-2950-4F7A-BE7D-4437F2E99851}" type="slidenum">
              <a:rPr lang="en-US" altLang="zh-CN" smtClean="0"/>
              <a:pPr>
                <a:defRPr/>
              </a:pPr>
              <a:t>9</a:t>
            </a:fld>
            <a:endParaRPr lang="en-US" altLang="zh-CN"/>
          </a:p>
        </p:txBody>
      </p:sp>
    </p:spTree>
    <p:extLst>
      <p:ext uri="{BB962C8B-B14F-4D97-AF65-F5344CB8AC3E}">
        <p14:creationId xmlns:p14="http://schemas.microsoft.com/office/powerpoint/2010/main" val="3576573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3199DB6B-E7DD-415D-961B-A7410E17116D}" type="slidenum">
              <a:rPr lang="en-US" altLang="zh-CN"/>
              <a:pPr>
                <a:defRPr/>
              </a:pPr>
              <a:t>‹#›</a:t>
            </a:fld>
            <a:endParaRPr lang="en-US" altLang="zh-CN"/>
          </a:p>
        </p:txBody>
      </p:sp>
    </p:spTree>
    <p:extLst>
      <p:ext uri="{BB962C8B-B14F-4D97-AF65-F5344CB8AC3E}">
        <p14:creationId xmlns:p14="http://schemas.microsoft.com/office/powerpoint/2010/main" val="2310823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457200"/>
            <a:ext cx="1943100" cy="4114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457200"/>
            <a:ext cx="5676900" cy="4114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29D073A-28EE-4E22-9680-B0A749E43FD9}" type="slidenum">
              <a:rPr lang="en-US" altLang="zh-CN"/>
              <a:pPr>
                <a:defRPr/>
              </a:pPr>
              <a:t>‹#›</a:t>
            </a:fld>
            <a:endParaRPr lang="en-US" altLang="zh-CN"/>
          </a:p>
        </p:txBody>
      </p:sp>
    </p:spTree>
    <p:extLst>
      <p:ext uri="{BB962C8B-B14F-4D97-AF65-F5344CB8AC3E}">
        <p14:creationId xmlns:p14="http://schemas.microsoft.com/office/powerpoint/2010/main" val="3837770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571500"/>
          </a:xfrm>
        </p:spPr>
        <p:txBody>
          <a:bodyPr/>
          <a:lstStyle/>
          <a:p>
            <a:r>
              <a:rPr lang="zh-CN" altLang="en-US"/>
              <a:t>单击此处编辑母版标题样式</a:t>
            </a:r>
          </a:p>
        </p:txBody>
      </p:sp>
      <p:sp>
        <p:nvSpPr>
          <p:cNvPr id="3" name="表格占位符 2"/>
          <p:cNvSpPr>
            <a:spLocks noGrp="1"/>
          </p:cNvSpPr>
          <p:nvPr>
            <p:ph type="tbl" idx="1"/>
          </p:nvPr>
        </p:nvSpPr>
        <p:spPr>
          <a:xfrm>
            <a:off x="685800" y="1485900"/>
            <a:ext cx="7772400" cy="30861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77EA514-5EC4-4B8F-B844-830A1FD36823}" type="slidenum">
              <a:rPr lang="en-US" altLang="zh-CN"/>
              <a:pPr>
                <a:defRPr/>
              </a:pPr>
              <a:t>‹#›</a:t>
            </a:fld>
            <a:endParaRPr lang="en-US" altLang="zh-CN"/>
          </a:p>
        </p:txBody>
      </p:sp>
    </p:spTree>
    <p:extLst>
      <p:ext uri="{BB962C8B-B14F-4D97-AF65-F5344CB8AC3E}">
        <p14:creationId xmlns:p14="http://schemas.microsoft.com/office/powerpoint/2010/main" val="3947660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2678D6E-3735-43A5-A689-D1D8D71630F0}" type="slidenum">
              <a:rPr lang="en-US" altLang="zh-CN"/>
              <a:pPr>
                <a:defRPr/>
              </a:pPr>
              <a:t>‹#›</a:t>
            </a:fld>
            <a:endParaRPr lang="en-US" altLang="zh-CN"/>
          </a:p>
        </p:txBody>
      </p:sp>
    </p:spTree>
    <p:extLst>
      <p:ext uri="{BB962C8B-B14F-4D97-AF65-F5344CB8AC3E}">
        <p14:creationId xmlns:p14="http://schemas.microsoft.com/office/powerpoint/2010/main" val="2074644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2D8C20A-A0FF-4A43-AA14-B3BFDFA668B1}" type="slidenum">
              <a:rPr lang="en-US" altLang="zh-CN"/>
              <a:pPr>
                <a:defRPr/>
              </a:pPr>
              <a:t>‹#›</a:t>
            </a:fld>
            <a:endParaRPr lang="en-US" altLang="zh-CN"/>
          </a:p>
        </p:txBody>
      </p:sp>
    </p:spTree>
    <p:extLst>
      <p:ext uri="{BB962C8B-B14F-4D97-AF65-F5344CB8AC3E}">
        <p14:creationId xmlns:p14="http://schemas.microsoft.com/office/powerpoint/2010/main" val="1833617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F60E153-589B-49CD-938F-A868FCBE6A84}" type="slidenum">
              <a:rPr lang="en-US" altLang="zh-CN"/>
              <a:pPr>
                <a:defRPr/>
              </a:pPr>
              <a:t>‹#›</a:t>
            </a:fld>
            <a:endParaRPr lang="en-US" altLang="zh-CN"/>
          </a:p>
        </p:txBody>
      </p:sp>
    </p:spTree>
    <p:extLst>
      <p:ext uri="{BB962C8B-B14F-4D97-AF65-F5344CB8AC3E}">
        <p14:creationId xmlns:p14="http://schemas.microsoft.com/office/powerpoint/2010/main" val="21723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A04F76ED-B896-4459-B045-DAAC3E3CB47E}" type="slidenum">
              <a:rPr lang="en-US" altLang="zh-CN"/>
              <a:pPr>
                <a:defRPr/>
              </a:pPr>
              <a:t>‹#›</a:t>
            </a:fld>
            <a:endParaRPr lang="en-US" altLang="zh-CN"/>
          </a:p>
        </p:txBody>
      </p:sp>
    </p:spTree>
    <p:extLst>
      <p:ext uri="{BB962C8B-B14F-4D97-AF65-F5344CB8AC3E}">
        <p14:creationId xmlns:p14="http://schemas.microsoft.com/office/powerpoint/2010/main" val="656065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7C97CA6-C042-4E1C-956E-75FF792D2603}" type="slidenum">
              <a:rPr lang="en-US" altLang="zh-CN"/>
              <a:pPr>
                <a:defRPr/>
              </a:pPr>
              <a:t>‹#›</a:t>
            </a:fld>
            <a:endParaRPr lang="en-US" altLang="zh-CN"/>
          </a:p>
        </p:txBody>
      </p:sp>
    </p:spTree>
    <p:extLst>
      <p:ext uri="{BB962C8B-B14F-4D97-AF65-F5344CB8AC3E}">
        <p14:creationId xmlns:p14="http://schemas.microsoft.com/office/powerpoint/2010/main" val="3502761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7E1B5B9-5344-4E86-8C14-E11215588580}" type="slidenum">
              <a:rPr lang="en-US" altLang="zh-CN"/>
              <a:pPr>
                <a:defRPr/>
              </a:pPr>
              <a:t>‹#›</a:t>
            </a:fld>
            <a:endParaRPr lang="en-US" altLang="zh-CN"/>
          </a:p>
        </p:txBody>
      </p:sp>
    </p:spTree>
    <p:extLst>
      <p:ext uri="{BB962C8B-B14F-4D97-AF65-F5344CB8AC3E}">
        <p14:creationId xmlns:p14="http://schemas.microsoft.com/office/powerpoint/2010/main" val="3572598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095CA8B-3DA5-4614-9364-75A1AFB738AF}" type="slidenum">
              <a:rPr lang="en-US" altLang="zh-CN"/>
              <a:pPr>
                <a:defRPr/>
              </a:pPr>
              <a:t>‹#›</a:t>
            </a:fld>
            <a:endParaRPr lang="en-US" altLang="zh-CN"/>
          </a:p>
        </p:txBody>
      </p:sp>
    </p:spTree>
    <p:extLst>
      <p:ext uri="{BB962C8B-B14F-4D97-AF65-F5344CB8AC3E}">
        <p14:creationId xmlns:p14="http://schemas.microsoft.com/office/powerpoint/2010/main" val="22335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A7A9D5-32E7-4945-9EE4-3478F3229C13}" type="slidenum">
              <a:rPr lang="en-US" altLang="zh-CN"/>
              <a:pPr>
                <a:defRPr/>
              </a:pPr>
              <a:t>‹#›</a:t>
            </a:fld>
            <a:endParaRPr lang="en-US" altLang="zh-CN"/>
          </a:p>
        </p:txBody>
      </p:sp>
    </p:spTree>
    <p:extLst>
      <p:ext uri="{BB962C8B-B14F-4D97-AF65-F5344CB8AC3E}">
        <p14:creationId xmlns:p14="http://schemas.microsoft.com/office/powerpoint/2010/main" val="4243693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0099FF"/>
            </a:gs>
            <a:gs pos="17000">
              <a:schemeClr val="bg1"/>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535782"/>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85800" y="1485900"/>
            <a:ext cx="77724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5300" name="Rectangle 4"/>
          <p:cNvSpPr>
            <a:spLocks noGrp="1" noChangeArrowheads="1"/>
          </p:cNvSpPr>
          <p:nvPr>
            <p:ph type="dt" sz="half" idx="2"/>
          </p:nvPr>
        </p:nvSpPr>
        <p:spPr bwMode="auto">
          <a:xfrm>
            <a:off x="685800" y="468630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dirty="0"/>
          </a:p>
        </p:txBody>
      </p:sp>
      <p:sp>
        <p:nvSpPr>
          <p:cNvPr id="55301" name="Rectangle 5"/>
          <p:cNvSpPr>
            <a:spLocks noGrp="1" noChangeArrowheads="1"/>
          </p:cNvSpPr>
          <p:nvPr>
            <p:ph type="ftr" sz="quarter" idx="3"/>
          </p:nvPr>
        </p:nvSpPr>
        <p:spPr bwMode="auto">
          <a:xfrm>
            <a:off x="3124200" y="4686300"/>
            <a:ext cx="2895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55302" name="Rectangle 6"/>
          <p:cNvSpPr>
            <a:spLocks noGrp="1" noChangeArrowheads="1"/>
          </p:cNvSpPr>
          <p:nvPr>
            <p:ph type="sldNum" sz="quarter" idx="4"/>
          </p:nvPr>
        </p:nvSpPr>
        <p:spPr bwMode="auto">
          <a:xfrm>
            <a:off x="6553200" y="468630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A0BE1C80-7C89-4E65-ADA3-CE4D16621177}" type="slidenum">
              <a:rPr lang="en-US" altLang="zh-CN"/>
              <a:pPr>
                <a:defRPr/>
              </a:pPr>
              <a:t>‹#›</a:t>
            </a:fld>
            <a:endParaRPr lang="en-US" altLang="zh-CN"/>
          </a:p>
        </p:txBody>
      </p:sp>
      <p:sp>
        <p:nvSpPr>
          <p:cNvPr id="1031" name="Text Box 7"/>
          <p:cNvSpPr txBox="1">
            <a:spLocks noChangeArrowheads="1"/>
          </p:cNvSpPr>
          <p:nvPr/>
        </p:nvSpPr>
        <p:spPr bwMode="auto">
          <a:xfrm>
            <a:off x="-9525" y="4681835"/>
            <a:ext cx="9144000" cy="461665"/>
          </a:xfrm>
          <a:prstGeom prst="rect">
            <a:avLst/>
          </a:prstGeom>
          <a:gradFill rotWithShape="0">
            <a:gsLst>
              <a:gs pos="0">
                <a:srgbClr val="004776"/>
              </a:gs>
              <a:gs pos="50000">
                <a:srgbClr val="0099FF"/>
              </a:gs>
              <a:gs pos="100000">
                <a:srgbClr val="00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dirty="0">
                <a:solidFill>
                  <a:schemeClr val="bg1"/>
                </a:solidFill>
                <a:latin typeface="方正姚体" panose="02010601030101010101" pitchFamily="2" charset="-122"/>
                <a:ea typeface="方正姚体" panose="02010601030101010101" pitchFamily="2" charset="-122"/>
              </a:rPr>
              <a:t>Java</a:t>
            </a:r>
            <a:r>
              <a:rPr lang="zh-CN" altLang="en-US" dirty="0">
                <a:solidFill>
                  <a:schemeClr val="bg1"/>
                </a:solidFill>
                <a:latin typeface="方正姚体" panose="02010601030101010101" pitchFamily="2" charset="-122"/>
                <a:ea typeface="方正姚体" panose="02010601030101010101" pitchFamily="2" charset="-122"/>
              </a:rPr>
              <a:t>面向对象程序设计</a:t>
            </a:r>
          </a:p>
        </p:txBody>
      </p:sp>
      <p:pic>
        <p:nvPicPr>
          <p:cNvPr id="1032" name="Picture 8" descr="Copy (2) of backup">
            <a:hlinkClick r:id="" action="ppaction://hlinkshowjump?jump=previousslide"/>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01000" y="4808220"/>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Copy (2) of nextup">
            <a:hlinkClick r:id="" action="ppaction://hlinkshowjump?jump=nextslide"/>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53475" y="4821138"/>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restart">
            <a:hlinkClick r:id="" action="ppaction://hlinkshowjump?jump=firstslid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78825" y="4821138"/>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00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71451"/>
            <a:ext cx="9144000" cy="36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7504" y="4677856"/>
            <a:ext cx="465644" cy="465644"/>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8" r:id="rId6"/>
    <p:sldLayoutId id="2147483659" r:id="rId7"/>
    <p:sldLayoutId id="2147483660" r:id="rId8"/>
    <p:sldLayoutId id="2147483661" r:id="rId9"/>
    <p:sldLayoutId id="2147483662" r:id="rId10"/>
    <p:sldLayoutId id="2147483663" r:id="rId11"/>
  </p:sldLayoutIdLst>
  <p:txStyles>
    <p:titleStyle>
      <a:lvl1pPr algn="ctr" rtl="0" eaLnBrk="0" fontAlgn="base" hangingPunct="0">
        <a:spcBef>
          <a:spcPct val="0"/>
        </a:spcBef>
        <a:spcAft>
          <a:spcPct val="0"/>
        </a:spcAft>
        <a:defRPr kumimoji="1" sz="4000" b="1">
          <a:solidFill>
            <a:srgbClr val="CC0000"/>
          </a:solidFill>
          <a:latin typeface="+mj-lt"/>
          <a:ea typeface="+mj-ea"/>
          <a:cs typeface="+mj-cs"/>
        </a:defRPr>
      </a:lvl1pPr>
      <a:lvl2pPr algn="ctr" rtl="0" eaLnBrk="0" fontAlgn="base" hangingPunct="0">
        <a:spcBef>
          <a:spcPct val="0"/>
        </a:spcBef>
        <a:spcAft>
          <a:spcPct val="0"/>
        </a:spcAft>
        <a:defRPr kumimoji="1" sz="4000" b="1">
          <a:solidFill>
            <a:srgbClr val="CC0000"/>
          </a:solidFill>
          <a:latin typeface="Times New Roman" pitchFamily="18" charset="0"/>
          <a:ea typeface="宋体" pitchFamily="2" charset="-122"/>
        </a:defRPr>
      </a:lvl2pPr>
      <a:lvl3pPr algn="ctr" rtl="0" eaLnBrk="0" fontAlgn="base" hangingPunct="0">
        <a:spcBef>
          <a:spcPct val="0"/>
        </a:spcBef>
        <a:spcAft>
          <a:spcPct val="0"/>
        </a:spcAft>
        <a:defRPr kumimoji="1" sz="4000" b="1">
          <a:solidFill>
            <a:srgbClr val="CC0000"/>
          </a:solidFill>
          <a:latin typeface="Times New Roman" pitchFamily="18" charset="0"/>
          <a:ea typeface="宋体" pitchFamily="2" charset="-122"/>
        </a:defRPr>
      </a:lvl3pPr>
      <a:lvl4pPr algn="ctr" rtl="0" eaLnBrk="0" fontAlgn="base" hangingPunct="0">
        <a:spcBef>
          <a:spcPct val="0"/>
        </a:spcBef>
        <a:spcAft>
          <a:spcPct val="0"/>
        </a:spcAft>
        <a:defRPr kumimoji="1" sz="4000" b="1">
          <a:solidFill>
            <a:srgbClr val="CC0000"/>
          </a:solidFill>
          <a:latin typeface="Times New Roman" pitchFamily="18" charset="0"/>
          <a:ea typeface="宋体" pitchFamily="2" charset="-122"/>
        </a:defRPr>
      </a:lvl4pPr>
      <a:lvl5pPr algn="ctr" rtl="0" eaLnBrk="0" fontAlgn="base" hangingPunct="0">
        <a:spcBef>
          <a:spcPct val="0"/>
        </a:spcBef>
        <a:spcAft>
          <a:spcPct val="0"/>
        </a:spcAft>
        <a:defRPr kumimoji="1" sz="4000" b="1">
          <a:solidFill>
            <a:srgbClr val="CC0000"/>
          </a:solidFill>
          <a:latin typeface="Times New Roman" pitchFamily="18" charset="0"/>
          <a:ea typeface="宋体" pitchFamily="2" charset="-122"/>
        </a:defRPr>
      </a:lvl5pPr>
      <a:lvl6pPr marL="457200" algn="ctr" rtl="0" fontAlgn="base">
        <a:spcBef>
          <a:spcPct val="0"/>
        </a:spcBef>
        <a:spcAft>
          <a:spcPct val="0"/>
        </a:spcAft>
        <a:defRPr kumimoji="1" sz="4000" b="1">
          <a:solidFill>
            <a:srgbClr val="CC0000"/>
          </a:solidFill>
          <a:latin typeface="Times New Roman" pitchFamily="18" charset="0"/>
          <a:ea typeface="宋体" pitchFamily="2" charset="-122"/>
        </a:defRPr>
      </a:lvl6pPr>
      <a:lvl7pPr marL="914400" algn="ctr" rtl="0" fontAlgn="base">
        <a:spcBef>
          <a:spcPct val="0"/>
        </a:spcBef>
        <a:spcAft>
          <a:spcPct val="0"/>
        </a:spcAft>
        <a:defRPr kumimoji="1" sz="4000" b="1">
          <a:solidFill>
            <a:srgbClr val="CC0000"/>
          </a:solidFill>
          <a:latin typeface="Times New Roman" pitchFamily="18" charset="0"/>
          <a:ea typeface="宋体" pitchFamily="2" charset="-122"/>
        </a:defRPr>
      </a:lvl7pPr>
      <a:lvl8pPr marL="1371600" algn="ctr" rtl="0" fontAlgn="base">
        <a:spcBef>
          <a:spcPct val="0"/>
        </a:spcBef>
        <a:spcAft>
          <a:spcPct val="0"/>
        </a:spcAft>
        <a:defRPr kumimoji="1" sz="4000" b="1">
          <a:solidFill>
            <a:srgbClr val="CC0000"/>
          </a:solidFill>
          <a:latin typeface="Times New Roman" pitchFamily="18" charset="0"/>
          <a:ea typeface="宋体" pitchFamily="2" charset="-122"/>
        </a:defRPr>
      </a:lvl8pPr>
      <a:lvl9pPr marL="1828800" algn="ctr" rtl="0" fontAlgn="base">
        <a:spcBef>
          <a:spcPct val="0"/>
        </a:spcBef>
        <a:spcAft>
          <a:spcPct val="0"/>
        </a:spcAft>
        <a:defRPr kumimoji="1" sz="4000" b="1">
          <a:solidFill>
            <a:srgbClr val="CC0000"/>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chemeClr val="tx1"/>
          </a:solidFill>
          <a:latin typeface="+mn-lt"/>
          <a:ea typeface="+mn-ea"/>
        </a:defRPr>
      </a:lvl2pPr>
      <a:lvl3pPr marL="1143000" indent="-228600" algn="l" rtl="0" eaLnBrk="0" fontAlgn="base" hangingPunct="0">
        <a:spcBef>
          <a:spcPct val="20000"/>
        </a:spcBef>
        <a:spcAft>
          <a:spcPct val="0"/>
        </a:spcAft>
        <a:buChar char="•"/>
        <a:defRPr kumimoji="1" sz="2400" b="1">
          <a:solidFill>
            <a:schemeClr val="tx1"/>
          </a:solidFill>
          <a:latin typeface="+mn-lt"/>
          <a:ea typeface="+mn-ea"/>
        </a:defRPr>
      </a:lvl3pPr>
      <a:lvl4pPr marL="1600200" indent="-228600" algn="l" rtl="0" eaLnBrk="0" fontAlgn="base" hangingPunct="0">
        <a:spcBef>
          <a:spcPct val="20000"/>
        </a:spcBef>
        <a:spcAft>
          <a:spcPct val="0"/>
        </a:spcAft>
        <a:buChar char="–"/>
        <a:defRPr kumimoji="1" sz="2000" b="1">
          <a:solidFill>
            <a:schemeClr val="tx1"/>
          </a:solidFill>
          <a:latin typeface="+mn-lt"/>
          <a:ea typeface="+mn-ea"/>
        </a:defRPr>
      </a:lvl4pPr>
      <a:lvl5pPr marL="2057400" indent="-228600" algn="l" rtl="0" eaLnBrk="0" fontAlgn="base" hangingPunct="0">
        <a:spcBef>
          <a:spcPct val="20000"/>
        </a:spcBef>
        <a:spcAft>
          <a:spcPct val="0"/>
        </a:spcAft>
        <a:buChar char="»"/>
        <a:defRPr kumimoji="1" sz="2000" b="1">
          <a:solidFill>
            <a:schemeClr val="tx1"/>
          </a:solidFill>
          <a:latin typeface="+mn-lt"/>
          <a:ea typeface="+mn-ea"/>
        </a:defRPr>
      </a:lvl5pPr>
      <a:lvl6pPr marL="2514600" indent="-228600" algn="l" rtl="0" fontAlgn="base">
        <a:spcBef>
          <a:spcPct val="20000"/>
        </a:spcBef>
        <a:spcAft>
          <a:spcPct val="0"/>
        </a:spcAft>
        <a:buChar char="»"/>
        <a:defRPr kumimoji="1" sz="2000" b="1">
          <a:solidFill>
            <a:schemeClr val="tx1"/>
          </a:solidFill>
          <a:latin typeface="+mn-lt"/>
          <a:ea typeface="+mn-ea"/>
        </a:defRPr>
      </a:lvl6pPr>
      <a:lvl7pPr marL="2971800" indent="-228600" algn="l" rtl="0" fontAlgn="base">
        <a:spcBef>
          <a:spcPct val="20000"/>
        </a:spcBef>
        <a:spcAft>
          <a:spcPct val="0"/>
        </a:spcAft>
        <a:buChar char="»"/>
        <a:defRPr kumimoji="1" sz="2000" b="1">
          <a:solidFill>
            <a:schemeClr val="tx1"/>
          </a:solidFill>
          <a:latin typeface="+mn-lt"/>
          <a:ea typeface="+mn-ea"/>
        </a:defRPr>
      </a:lvl7pPr>
      <a:lvl8pPr marL="3429000" indent="-228600" algn="l" rtl="0" fontAlgn="base">
        <a:spcBef>
          <a:spcPct val="20000"/>
        </a:spcBef>
        <a:spcAft>
          <a:spcPct val="0"/>
        </a:spcAft>
        <a:buChar char="»"/>
        <a:defRPr kumimoji="1" sz="2000" b="1">
          <a:solidFill>
            <a:schemeClr val="tx1"/>
          </a:solidFill>
          <a:latin typeface="+mn-lt"/>
          <a:ea typeface="+mn-ea"/>
        </a:defRPr>
      </a:lvl8pPr>
      <a:lvl9pPr marL="3886200" indent="-228600" algn="l" rtl="0" fontAlgn="base">
        <a:spcBef>
          <a:spcPct val="20000"/>
        </a:spcBef>
        <a:spcAft>
          <a:spcPct val="0"/>
        </a:spcAft>
        <a:buChar char="»"/>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ajiang@ynu.edu.cn"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hyperlink" Target="file:///H:/java&#31243;&#24207;&#35774;&#35745;&#65288;07&#29256;&#65289;/java&#21442;&#32771;&#36164;&#26009;/sound/ch0641.rm"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73CA542-9A93-A376-1095-65302980D430}"/>
              </a:ext>
            </a:extLst>
          </p:cNvPr>
          <p:cNvSpPr txBox="1">
            <a:spLocks/>
          </p:cNvSpPr>
          <p:nvPr/>
        </p:nvSpPr>
        <p:spPr>
          <a:xfrm>
            <a:off x="0" y="1635646"/>
            <a:ext cx="9144000" cy="720080"/>
          </a:xfrm>
          <a:prstGeom prst="rect">
            <a:avLst/>
          </a:prstGeom>
        </p:spPr>
        <p:txBody>
          <a:bodyPr/>
          <a:lstStyle>
            <a:lvl1pPr algn="ctr" rtl="0" eaLnBrk="0" fontAlgn="base" hangingPunct="0">
              <a:spcBef>
                <a:spcPct val="0"/>
              </a:spcBef>
              <a:spcAft>
                <a:spcPct val="0"/>
              </a:spcAft>
              <a:defRPr kumimoji="1" sz="4000" b="1">
                <a:solidFill>
                  <a:srgbClr val="CC0000"/>
                </a:solidFill>
                <a:latin typeface="+mj-lt"/>
                <a:ea typeface="+mj-ea"/>
                <a:cs typeface="+mj-cs"/>
              </a:defRPr>
            </a:lvl1pPr>
            <a:lvl2pPr algn="ctr" rtl="0" eaLnBrk="0" fontAlgn="base" hangingPunct="0">
              <a:spcBef>
                <a:spcPct val="0"/>
              </a:spcBef>
              <a:spcAft>
                <a:spcPct val="0"/>
              </a:spcAft>
              <a:defRPr kumimoji="1" sz="4000" b="1">
                <a:solidFill>
                  <a:srgbClr val="CC0000"/>
                </a:solidFill>
                <a:latin typeface="Times New Roman" pitchFamily="18" charset="0"/>
                <a:ea typeface="宋体" pitchFamily="2" charset="-122"/>
              </a:defRPr>
            </a:lvl2pPr>
            <a:lvl3pPr algn="ctr" rtl="0" eaLnBrk="0" fontAlgn="base" hangingPunct="0">
              <a:spcBef>
                <a:spcPct val="0"/>
              </a:spcBef>
              <a:spcAft>
                <a:spcPct val="0"/>
              </a:spcAft>
              <a:defRPr kumimoji="1" sz="4000" b="1">
                <a:solidFill>
                  <a:srgbClr val="CC0000"/>
                </a:solidFill>
                <a:latin typeface="Times New Roman" pitchFamily="18" charset="0"/>
                <a:ea typeface="宋体" pitchFamily="2" charset="-122"/>
              </a:defRPr>
            </a:lvl3pPr>
            <a:lvl4pPr algn="ctr" rtl="0" eaLnBrk="0" fontAlgn="base" hangingPunct="0">
              <a:spcBef>
                <a:spcPct val="0"/>
              </a:spcBef>
              <a:spcAft>
                <a:spcPct val="0"/>
              </a:spcAft>
              <a:defRPr kumimoji="1" sz="4000" b="1">
                <a:solidFill>
                  <a:srgbClr val="CC0000"/>
                </a:solidFill>
                <a:latin typeface="Times New Roman" pitchFamily="18" charset="0"/>
                <a:ea typeface="宋体" pitchFamily="2" charset="-122"/>
              </a:defRPr>
            </a:lvl4pPr>
            <a:lvl5pPr algn="ctr" rtl="0" eaLnBrk="0" fontAlgn="base" hangingPunct="0">
              <a:spcBef>
                <a:spcPct val="0"/>
              </a:spcBef>
              <a:spcAft>
                <a:spcPct val="0"/>
              </a:spcAft>
              <a:defRPr kumimoji="1" sz="4000" b="1">
                <a:solidFill>
                  <a:srgbClr val="CC0000"/>
                </a:solidFill>
                <a:latin typeface="Times New Roman" pitchFamily="18" charset="0"/>
                <a:ea typeface="宋体" pitchFamily="2" charset="-122"/>
              </a:defRPr>
            </a:lvl5pPr>
            <a:lvl6pPr marL="457200" algn="ctr" rtl="0" fontAlgn="base">
              <a:spcBef>
                <a:spcPct val="0"/>
              </a:spcBef>
              <a:spcAft>
                <a:spcPct val="0"/>
              </a:spcAft>
              <a:defRPr kumimoji="1" sz="4000" b="1">
                <a:solidFill>
                  <a:srgbClr val="CC0000"/>
                </a:solidFill>
                <a:latin typeface="Times New Roman" pitchFamily="18" charset="0"/>
                <a:ea typeface="宋体" pitchFamily="2" charset="-122"/>
              </a:defRPr>
            </a:lvl6pPr>
            <a:lvl7pPr marL="914400" algn="ctr" rtl="0" fontAlgn="base">
              <a:spcBef>
                <a:spcPct val="0"/>
              </a:spcBef>
              <a:spcAft>
                <a:spcPct val="0"/>
              </a:spcAft>
              <a:defRPr kumimoji="1" sz="4000" b="1">
                <a:solidFill>
                  <a:srgbClr val="CC0000"/>
                </a:solidFill>
                <a:latin typeface="Times New Roman" pitchFamily="18" charset="0"/>
                <a:ea typeface="宋体" pitchFamily="2" charset="-122"/>
              </a:defRPr>
            </a:lvl7pPr>
            <a:lvl8pPr marL="1371600" algn="ctr" rtl="0" fontAlgn="base">
              <a:spcBef>
                <a:spcPct val="0"/>
              </a:spcBef>
              <a:spcAft>
                <a:spcPct val="0"/>
              </a:spcAft>
              <a:defRPr kumimoji="1" sz="4000" b="1">
                <a:solidFill>
                  <a:srgbClr val="CC0000"/>
                </a:solidFill>
                <a:latin typeface="Times New Roman" pitchFamily="18" charset="0"/>
                <a:ea typeface="宋体" pitchFamily="2" charset="-122"/>
              </a:defRPr>
            </a:lvl8pPr>
            <a:lvl9pPr marL="1828800" algn="ctr" rtl="0" fontAlgn="base">
              <a:spcBef>
                <a:spcPct val="0"/>
              </a:spcBef>
              <a:spcAft>
                <a:spcPct val="0"/>
              </a:spcAft>
              <a:defRPr kumimoji="1" sz="4000" b="1">
                <a:solidFill>
                  <a:srgbClr val="CC0000"/>
                </a:solidFill>
                <a:latin typeface="Times New Roman" pitchFamily="18" charset="0"/>
                <a:ea typeface="宋体" pitchFamily="2" charset="-122"/>
              </a:defRPr>
            </a:lvl9pPr>
          </a:lstStyle>
          <a:p>
            <a:r>
              <a:rPr lang="en-US" altLang="zh-CN" sz="2800" kern="0" dirty="0">
                <a:solidFill>
                  <a:srgbClr val="2D499E"/>
                </a:solidFill>
                <a:latin typeface="微软雅黑" panose="020B0503020204020204" pitchFamily="34" charset="-122"/>
                <a:ea typeface="微软雅黑" panose="020B0503020204020204" pitchFamily="34" charset="-122"/>
              </a:rPr>
              <a:t>7</a:t>
            </a:r>
            <a:r>
              <a:rPr lang="zh-CN" altLang="en-US" sz="2800" kern="0" dirty="0">
                <a:solidFill>
                  <a:srgbClr val="2D499E"/>
                </a:solidFill>
                <a:latin typeface="微软雅黑" panose="020B0503020204020204" pitchFamily="34" charset="-122"/>
                <a:ea typeface="微软雅黑" panose="020B0503020204020204" pitchFamily="34" charset="-122"/>
              </a:rPr>
              <a:t> </a:t>
            </a:r>
            <a:r>
              <a:rPr lang="en-US" altLang="zh-CN" sz="2800" kern="0" dirty="0">
                <a:solidFill>
                  <a:srgbClr val="2D499E"/>
                </a:solidFill>
                <a:latin typeface="微软雅黑" panose="020B0503020204020204" pitchFamily="34" charset="-122"/>
                <a:ea typeface="微软雅黑" panose="020B0503020204020204" pitchFamily="34" charset="-122"/>
              </a:rPr>
              <a:t>Java</a:t>
            </a:r>
            <a:r>
              <a:rPr lang="zh-CN" altLang="en-US" sz="2800" kern="0" dirty="0">
                <a:solidFill>
                  <a:srgbClr val="2D499E"/>
                </a:solidFill>
                <a:latin typeface="微软雅黑" panose="020B0503020204020204" pitchFamily="34" charset="-122"/>
                <a:ea typeface="微软雅黑" panose="020B0503020204020204" pitchFamily="34" charset="-122"/>
              </a:rPr>
              <a:t>的异常处理机制</a:t>
            </a:r>
            <a:endParaRPr lang="en-US" altLang="zh-CN" sz="2800" kern="0" dirty="0">
              <a:solidFill>
                <a:srgbClr val="2D499E"/>
              </a:solidFill>
              <a:latin typeface="微软雅黑" panose="020B0503020204020204" pitchFamily="34" charset="-122"/>
              <a:ea typeface="微软雅黑" panose="020B0503020204020204" pitchFamily="34" charset="-122"/>
            </a:endParaRPr>
          </a:p>
          <a:p>
            <a:r>
              <a:rPr lang="en-US" altLang="zh-CN" sz="2800" kern="0" dirty="0">
                <a:solidFill>
                  <a:srgbClr val="2D499E"/>
                </a:solidFill>
                <a:latin typeface="微软雅黑" panose="020B0503020204020204" pitchFamily="34" charset="-122"/>
                <a:ea typeface="微软雅黑" panose="020B0503020204020204" pitchFamily="34" charset="-122"/>
              </a:rPr>
              <a:t>  </a:t>
            </a:r>
          </a:p>
          <a:p>
            <a:r>
              <a:rPr lang="en-US" altLang="zh-CN" sz="2800" kern="0" dirty="0">
                <a:solidFill>
                  <a:srgbClr val="2D499E"/>
                </a:solidFill>
                <a:latin typeface="微软雅黑" panose="020B0503020204020204" pitchFamily="34" charset="-122"/>
                <a:ea typeface="微软雅黑" panose="020B0503020204020204" pitchFamily="34" charset="-122"/>
              </a:rPr>
              <a:t>Exception</a:t>
            </a:r>
            <a:r>
              <a:rPr lang="zh-CN" altLang="en-US" sz="2800" kern="0" dirty="0">
                <a:solidFill>
                  <a:srgbClr val="2D499E"/>
                </a:solidFill>
                <a:latin typeface="微软雅黑" panose="020B0503020204020204" pitchFamily="34" charset="-122"/>
                <a:ea typeface="微软雅黑" panose="020B0503020204020204" pitchFamily="34" charset="-122"/>
              </a:rPr>
              <a:t>  </a:t>
            </a:r>
            <a:r>
              <a:rPr lang="en-US" altLang="zh-CN" sz="2800" kern="0" dirty="0">
                <a:solidFill>
                  <a:srgbClr val="2D499E"/>
                </a:solidFill>
                <a:latin typeface="微软雅黑" panose="020B0503020204020204" pitchFamily="34" charset="-122"/>
                <a:ea typeface="微软雅黑" panose="020B0503020204020204" pitchFamily="34" charset="-122"/>
              </a:rPr>
              <a:t>handing</a:t>
            </a:r>
            <a:endParaRPr lang="zh-CN" altLang="en-US" sz="2800" kern="0" dirty="0">
              <a:solidFill>
                <a:srgbClr val="2D499E"/>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16645351-DD15-295B-1E92-30406DDCDD6B}"/>
              </a:ext>
            </a:extLst>
          </p:cNvPr>
          <p:cNvSpPr/>
          <p:nvPr/>
        </p:nvSpPr>
        <p:spPr>
          <a:xfrm>
            <a:off x="-612576" y="189096"/>
            <a:ext cx="5616624" cy="1200329"/>
          </a:xfrm>
          <a:prstGeom prst="rect">
            <a:avLst/>
          </a:prstGeom>
        </p:spPr>
        <p:txBody>
          <a:bodyPr wrap="square">
            <a:spAutoFit/>
          </a:bodyPr>
          <a:lstStyle/>
          <a:p>
            <a:pPr algn="ctr"/>
            <a:r>
              <a:rPr lang="zh-CN" altLang="en-US" sz="3600" kern="0" dirty="0">
                <a:solidFill>
                  <a:srgbClr val="2D499E"/>
                </a:solidFill>
                <a:latin typeface="微软雅黑" panose="020B0503020204020204" pitchFamily="34" charset="-122"/>
                <a:ea typeface="微软雅黑" panose="020B0503020204020204" pitchFamily="34" charset="-122"/>
              </a:rPr>
              <a:t>面向对象程序设计</a:t>
            </a:r>
            <a:endParaRPr lang="en-US" altLang="zh-CN" sz="3600" kern="0" dirty="0">
              <a:solidFill>
                <a:srgbClr val="2D499E"/>
              </a:solidFill>
              <a:latin typeface="微软雅黑" panose="020B0503020204020204" pitchFamily="34" charset="-122"/>
              <a:ea typeface="微软雅黑" panose="020B0503020204020204" pitchFamily="34" charset="-122"/>
            </a:endParaRPr>
          </a:p>
          <a:p>
            <a:pPr algn="ctr"/>
            <a:endParaRPr lang="en-US" altLang="zh-CN" sz="3600" kern="0" dirty="0">
              <a:solidFill>
                <a:srgbClr val="2D499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0BB0A63-47E8-BF32-0089-DC11601F5CFA}"/>
              </a:ext>
            </a:extLst>
          </p:cNvPr>
          <p:cNvSpPr txBox="1"/>
          <p:nvPr/>
        </p:nvSpPr>
        <p:spPr>
          <a:xfrm>
            <a:off x="2468699" y="3507854"/>
            <a:ext cx="4206601" cy="1446550"/>
          </a:xfrm>
          <a:prstGeom prst="rect">
            <a:avLst/>
          </a:prstGeom>
          <a:noFill/>
        </p:spPr>
        <p:txBody>
          <a:bodyPr wrap="none" rtlCol="0">
            <a:spAutoFit/>
          </a:bodyPr>
          <a:lstStyle/>
          <a:p>
            <a:pPr algn="ctr"/>
            <a:r>
              <a:rPr kumimoji="1" lang="zh-CN" altLang="en-US" dirty="0">
                <a:latin typeface="SimHei" panose="02010609060101010101" pitchFamily="49" charset="-122"/>
                <a:ea typeface="SimHei" panose="02010609060101010101" pitchFamily="49" charset="-122"/>
              </a:rPr>
              <a:t>江  华</a:t>
            </a:r>
            <a:endParaRPr kumimoji="1" lang="en-US" altLang="zh-CN" dirty="0">
              <a:latin typeface="SimHei" panose="02010609060101010101" pitchFamily="49" charset="-122"/>
              <a:ea typeface="SimHei" panose="02010609060101010101" pitchFamily="49" charset="-122"/>
            </a:endParaRPr>
          </a:p>
          <a:p>
            <a:pPr algn="ctr"/>
            <a:r>
              <a:rPr kumimoji="1" lang="en-US" altLang="zh-CN" sz="2000" dirty="0">
                <a:solidFill>
                  <a:srgbClr val="7030A0"/>
                </a:solidFill>
                <a:latin typeface="Helvetica" pitchFamily="2" charset="0"/>
                <a:ea typeface="SimHei" panose="02010609060101010101" pitchFamily="49" charset="-122"/>
                <a:hlinkClick r:id="rId3"/>
              </a:rPr>
              <a:t>huajiang@ynu.edu.cn</a:t>
            </a:r>
            <a:endParaRPr kumimoji="1" lang="en-US" altLang="zh-CN" sz="2000" dirty="0">
              <a:solidFill>
                <a:srgbClr val="7030A0"/>
              </a:solidFill>
              <a:latin typeface="Helvetica" pitchFamily="2" charset="0"/>
              <a:ea typeface="SimHei" panose="02010609060101010101" pitchFamily="49" charset="-122"/>
            </a:endParaRPr>
          </a:p>
          <a:p>
            <a:pPr algn="ctr"/>
            <a:endParaRPr kumimoji="1" lang="en-US" altLang="zh-CN" sz="2000" dirty="0">
              <a:solidFill>
                <a:srgbClr val="7030A0"/>
              </a:solidFill>
              <a:latin typeface="Helvetica" pitchFamily="2" charset="0"/>
              <a:ea typeface="SimHei" panose="02010609060101010101" pitchFamily="49" charset="-122"/>
            </a:endParaRPr>
          </a:p>
          <a:p>
            <a:pPr algn="ctr"/>
            <a:r>
              <a:rPr kumimoji="1" lang="zh-CN" altLang="en-US" b="1" dirty="0">
                <a:latin typeface="SimHei" panose="02010609060101010101" pitchFamily="49" charset="-122"/>
                <a:ea typeface="SimHei" panose="02010609060101010101" pitchFamily="49" charset="-122"/>
              </a:rPr>
              <a:t>云南大学软件学院人工智能系</a:t>
            </a:r>
          </a:p>
        </p:txBody>
      </p:sp>
    </p:spTree>
    <p:extLst>
      <p:ext uri="{BB962C8B-B14F-4D97-AF65-F5344CB8AC3E}">
        <p14:creationId xmlns:p14="http://schemas.microsoft.com/office/powerpoint/2010/main" val="146261755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36" name="组合 35"/>
          <p:cNvGrpSpPr/>
          <p:nvPr/>
        </p:nvGrpSpPr>
        <p:grpSpPr>
          <a:xfrm>
            <a:off x="0" y="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en-US" altLang="zh-CN" sz="2000" b="1" dirty="0">
                  <a:ln w="0"/>
                  <a:latin typeface="微软雅黑" panose="020B0503020204020204" pitchFamily="34" charset="-122"/>
                  <a:ea typeface="微软雅黑" panose="020B0503020204020204" pitchFamily="34" charset="-122"/>
                </a:rPr>
                <a:t> Java</a:t>
              </a:r>
              <a:r>
                <a:rPr lang="zh-CN" altLang="en-US" sz="2000" b="1" dirty="0">
                  <a:ln w="0"/>
                  <a:latin typeface="微软雅黑" panose="020B0503020204020204" pitchFamily="34" charset="-122"/>
                  <a:ea typeface="微软雅黑" panose="020B0503020204020204" pitchFamily="34" charset="-122"/>
                </a:rPr>
                <a:t>的异常处理机制</a:t>
              </a:r>
            </a:p>
          </p:txBody>
        </p:sp>
      </p:grpSp>
      <p:sp>
        <p:nvSpPr>
          <p:cNvPr id="2" name="文本框 1">
            <a:extLst>
              <a:ext uri="{FF2B5EF4-FFF2-40B4-BE49-F238E27FC236}">
                <a16:creationId xmlns:a16="http://schemas.microsoft.com/office/drawing/2014/main" id="{AC06BE7B-20F6-7542-BFBF-FAE6CEF5D018}"/>
              </a:ext>
            </a:extLst>
          </p:cNvPr>
          <p:cNvSpPr txBox="1"/>
          <p:nvPr/>
        </p:nvSpPr>
        <p:spPr>
          <a:xfrm>
            <a:off x="1107737" y="843558"/>
            <a:ext cx="2600167" cy="4154984"/>
          </a:xfrm>
          <a:prstGeom prst="rect">
            <a:avLst/>
          </a:prstGeom>
          <a:noFill/>
        </p:spPr>
        <p:txBody>
          <a:bodyPr wrap="square" rtlCol="0">
            <a:spAutoFit/>
          </a:bodyPr>
          <a:lstStyle/>
          <a:p>
            <a:r>
              <a:rPr lang="en-US" altLang="zh-CN" dirty="0"/>
              <a:t>t</a:t>
            </a:r>
            <a:r>
              <a:rPr kumimoji="1" lang="en-US" altLang="zh-CN" dirty="0"/>
              <a:t>ry{</a:t>
            </a:r>
          </a:p>
          <a:p>
            <a:endParaRPr lang="en-US" altLang="zh-CN" dirty="0"/>
          </a:p>
          <a:p>
            <a:r>
              <a:rPr lang="en-US" altLang="zh-CN" dirty="0"/>
              <a:t>….</a:t>
            </a:r>
          </a:p>
          <a:p>
            <a:endParaRPr kumimoji="1" lang="en-US" altLang="zh-CN" dirty="0"/>
          </a:p>
          <a:p>
            <a:r>
              <a:rPr lang="en-US" altLang="zh-CN" dirty="0"/>
              <a:t>}catch(…){</a:t>
            </a:r>
          </a:p>
          <a:p>
            <a:endParaRPr lang="en-US" altLang="zh-CN" dirty="0"/>
          </a:p>
          <a:p>
            <a:r>
              <a:rPr kumimoji="1" lang="en-US" altLang="zh-CN" dirty="0"/>
              <a:t>…..</a:t>
            </a:r>
          </a:p>
          <a:p>
            <a:endParaRPr lang="en-US" altLang="zh-CN" dirty="0"/>
          </a:p>
          <a:p>
            <a:r>
              <a:rPr kumimoji="1" lang="en-US" altLang="zh-CN" dirty="0"/>
              <a:t>}finally{</a:t>
            </a:r>
          </a:p>
          <a:p>
            <a:r>
              <a:rPr lang="en-US" altLang="zh-CN" dirty="0"/>
              <a:t>….</a:t>
            </a:r>
          </a:p>
          <a:p>
            <a:r>
              <a:rPr kumimoji="1" lang="en-US" altLang="zh-CN" dirty="0"/>
              <a:t>}</a:t>
            </a:r>
            <a:endParaRPr kumimoji="1" lang="zh-CN" altLang="en-US" dirty="0"/>
          </a:p>
        </p:txBody>
      </p:sp>
      <p:sp>
        <p:nvSpPr>
          <p:cNvPr id="5" name="右大括号 4">
            <a:extLst>
              <a:ext uri="{FF2B5EF4-FFF2-40B4-BE49-F238E27FC236}">
                <a16:creationId xmlns:a16="http://schemas.microsoft.com/office/drawing/2014/main" id="{6F96B91A-B659-6445-A01D-E94432E89AE7}"/>
              </a:ext>
            </a:extLst>
          </p:cNvPr>
          <p:cNvSpPr/>
          <p:nvPr/>
        </p:nvSpPr>
        <p:spPr bwMode="auto">
          <a:xfrm>
            <a:off x="3851920" y="987574"/>
            <a:ext cx="504056" cy="1368152"/>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3" name="右大括号 22">
            <a:extLst>
              <a:ext uri="{FF2B5EF4-FFF2-40B4-BE49-F238E27FC236}">
                <a16:creationId xmlns:a16="http://schemas.microsoft.com/office/drawing/2014/main" id="{49856EDA-05C8-FC45-9643-94589D177BBE}"/>
              </a:ext>
            </a:extLst>
          </p:cNvPr>
          <p:cNvSpPr/>
          <p:nvPr/>
        </p:nvSpPr>
        <p:spPr bwMode="auto">
          <a:xfrm>
            <a:off x="3863433" y="2499742"/>
            <a:ext cx="504056" cy="1368152"/>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右大括号 23">
            <a:extLst>
              <a:ext uri="{FF2B5EF4-FFF2-40B4-BE49-F238E27FC236}">
                <a16:creationId xmlns:a16="http://schemas.microsoft.com/office/drawing/2014/main" id="{49B3EC34-5E9B-5844-A09D-236C326FE687}"/>
              </a:ext>
            </a:extLst>
          </p:cNvPr>
          <p:cNvSpPr/>
          <p:nvPr/>
        </p:nvSpPr>
        <p:spPr bwMode="auto">
          <a:xfrm>
            <a:off x="3870693" y="3991660"/>
            <a:ext cx="504056" cy="947271"/>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 name="文本框 5">
            <a:extLst>
              <a:ext uri="{FF2B5EF4-FFF2-40B4-BE49-F238E27FC236}">
                <a16:creationId xmlns:a16="http://schemas.microsoft.com/office/drawing/2014/main" id="{F967C935-466B-844B-9900-CA381BEBEB1F}"/>
              </a:ext>
            </a:extLst>
          </p:cNvPr>
          <p:cNvSpPr txBox="1"/>
          <p:nvPr/>
        </p:nvSpPr>
        <p:spPr>
          <a:xfrm>
            <a:off x="4374749" y="1440817"/>
            <a:ext cx="3140603" cy="400110"/>
          </a:xfrm>
          <a:prstGeom prst="rect">
            <a:avLst/>
          </a:prstGeom>
          <a:noFill/>
        </p:spPr>
        <p:txBody>
          <a:bodyPr wrap="none" rtlCol="0">
            <a:spAutoFit/>
          </a:bodyPr>
          <a:lstStyle/>
          <a:p>
            <a:r>
              <a:rPr lang="zh-CN" altLang="en-US" sz="2000" dirty="0"/>
              <a:t>监视异常块</a:t>
            </a:r>
            <a:r>
              <a:rPr lang="en-US" altLang="zh-CN" sz="2000" dirty="0"/>
              <a:t>: </a:t>
            </a:r>
            <a:r>
              <a:rPr lang="zh-CN" altLang="en-US" sz="2000" dirty="0"/>
              <a:t>可能产生异常</a:t>
            </a:r>
            <a:endParaRPr kumimoji="1" lang="zh-CN" altLang="en-US" sz="2000" dirty="0"/>
          </a:p>
        </p:txBody>
      </p:sp>
      <p:sp>
        <p:nvSpPr>
          <p:cNvPr id="26" name="文本框 25">
            <a:extLst>
              <a:ext uri="{FF2B5EF4-FFF2-40B4-BE49-F238E27FC236}">
                <a16:creationId xmlns:a16="http://schemas.microsoft.com/office/drawing/2014/main" id="{DF1A28CB-51DE-C943-A724-6BDFDC499329}"/>
              </a:ext>
            </a:extLst>
          </p:cNvPr>
          <p:cNvSpPr txBox="1"/>
          <p:nvPr/>
        </p:nvSpPr>
        <p:spPr>
          <a:xfrm>
            <a:off x="4370861" y="2909421"/>
            <a:ext cx="4288353" cy="400110"/>
          </a:xfrm>
          <a:prstGeom prst="rect">
            <a:avLst/>
          </a:prstGeom>
          <a:noFill/>
        </p:spPr>
        <p:txBody>
          <a:bodyPr wrap="none" rtlCol="0">
            <a:spAutoFit/>
          </a:bodyPr>
          <a:lstStyle/>
          <a:p>
            <a:r>
              <a:rPr lang="zh-CN" altLang="en-US" sz="2000" dirty="0"/>
              <a:t>捕捉和异常处理：发生时，如何处理</a:t>
            </a:r>
            <a:endParaRPr kumimoji="1" lang="zh-CN" altLang="en-US" sz="2000" dirty="0"/>
          </a:p>
        </p:txBody>
      </p:sp>
      <p:sp>
        <p:nvSpPr>
          <p:cNvPr id="27" name="文本框 26">
            <a:extLst>
              <a:ext uri="{FF2B5EF4-FFF2-40B4-BE49-F238E27FC236}">
                <a16:creationId xmlns:a16="http://schemas.microsoft.com/office/drawing/2014/main" id="{ABB80466-8F0B-2645-A740-49B3D463E4B6}"/>
              </a:ext>
            </a:extLst>
          </p:cNvPr>
          <p:cNvSpPr txBox="1"/>
          <p:nvPr/>
        </p:nvSpPr>
        <p:spPr>
          <a:xfrm>
            <a:off x="4374749" y="4234462"/>
            <a:ext cx="4052713" cy="400110"/>
          </a:xfrm>
          <a:prstGeom prst="rect">
            <a:avLst/>
          </a:prstGeom>
          <a:noFill/>
        </p:spPr>
        <p:txBody>
          <a:bodyPr wrap="none" rtlCol="0">
            <a:spAutoFit/>
          </a:bodyPr>
          <a:lstStyle/>
          <a:p>
            <a:r>
              <a:rPr lang="zh-CN" altLang="en-US" sz="2000" dirty="0"/>
              <a:t>清理和善后：一些必须执行的操作</a:t>
            </a:r>
            <a:endParaRPr kumimoji="1" lang="zh-CN" altLang="en-US" sz="2000" dirty="0"/>
          </a:p>
        </p:txBody>
      </p:sp>
      <p:sp>
        <p:nvSpPr>
          <p:cNvPr id="3" name="文本框 2">
            <a:extLst>
              <a:ext uri="{FF2B5EF4-FFF2-40B4-BE49-F238E27FC236}">
                <a16:creationId xmlns:a16="http://schemas.microsoft.com/office/drawing/2014/main" id="{C4F6E151-08FF-B482-AEFF-2FB69F1B63DF}"/>
              </a:ext>
            </a:extLst>
          </p:cNvPr>
          <p:cNvSpPr txBox="1"/>
          <p:nvPr/>
        </p:nvSpPr>
        <p:spPr>
          <a:xfrm>
            <a:off x="3905887" y="252000"/>
            <a:ext cx="5444119" cy="461665"/>
          </a:xfrm>
          <a:prstGeom prst="rect">
            <a:avLst/>
          </a:prstGeom>
          <a:noFill/>
        </p:spPr>
        <p:txBody>
          <a:bodyPr wrap="none" rtlCol="0">
            <a:spAutoFit/>
          </a:bodyPr>
          <a:lstStyle/>
          <a:p>
            <a:r>
              <a:rPr kumimoji="1" lang="zh-CN" altLang="en-US" b="1" dirty="0">
                <a:solidFill>
                  <a:srgbClr val="C00000"/>
                </a:solidFill>
              </a:rPr>
              <a:t>把程序正常程序行为和异常情况分离！</a:t>
            </a:r>
          </a:p>
        </p:txBody>
      </p:sp>
    </p:spTree>
    <p:extLst>
      <p:ext uri="{BB962C8B-B14F-4D97-AF65-F5344CB8AC3E}">
        <p14:creationId xmlns:p14="http://schemas.microsoft.com/office/powerpoint/2010/main" val="387456530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36" name="组合 35"/>
          <p:cNvGrpSpPr/>
          <p:nvPr/>
        </p:nvGrpSpPr>
        <p:grpSpPr>
          <a:xfrm>
            <a:off x="-5199" y="109750"/>
            <a:ext cx="5292080" cy="544745"/>
            <a:chOff x="0" y="-40745"/>
            <a:chExt cx="5292080" cy="544745"/>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407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异常是对象：异常类的定义</a:t>
              </a:r>
            </a:p>
          </p:txBody>
        </p:sp>
      </p:grpSp>
      <p:grpSp>
        <p:nvGrpSpPr>
          <p:cNvPr id="70" name="组合 69"/>
          <p:cNvGrpSpPr/>
          <p:nvPr/>
        </p:nvGrpSpPr>
        <p:grpSpPr>
          <a:xfrm>
            <a:off x="-228997" y="886391"/>
            <a:ext cx="2806691" cy="4257109"/>
            <a:chOff x="-184332" y="870112"/>
            <a:chExt cx="2806691" cy="4257109"/>
          </a:xfrm>
        </p:grpSpPr>
        <p:grpSp>
          <p:nvGrpSpPr>
            <p:cNvPr id="71" name="组合 70"/>
            <p:cNvGrpSpPr/>
            <p:nvPr/>
          </p:nvGrpSpPr>
          <p:grpSpPr>
            <a:xfrm>
              <a:off x="-184332" y="870112"/>
              <a:ext cx="2660593" cy="4257109"/>
              <a:chOff x="-273661" y="1706563"/>
              <a:chExt cx="3572598" cy="5716374"/>
            </a:xfrm>
          </p:grpSpPr>
          <p:sp>
            <p:nvSpPr>
              <p:cNvPr id="73" name="AutoShape 32"/>
              <p:cNvSpPr>
                <a:spLocks noChangeArrowheads="1"/>
              </p:cNvSpPr>
              <p:nvPr/>
            </p:nvSpPr>
            <p:spPr bwMode="gray">
              <a:xfrm>
                <a:off x="3070336" y="4946438"/>
                <a:ext cx="228601"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74" name="Line 36"/>
              <p:cNvSpPr>
                <a:spLocks noChangeShapeType="1"/>
              </p:cNvSpPr>
              <p:nvPr/>
            </p:nvSpPr>
            <p:spPr bwMode="gray">
              <a:xfrm flipH="1">
                <a:off x="0" y="2243138"/>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75" name="Line 37"/>
              <p:cNvSpPr>
                <a:spLocks noChangeShapeType="1"/>
              </p:cNvSpPr>
              <p:nvPr/>
            </p:nvSpPr>
            <p:spPr bwMode="gray">
              <a:xfrm flipH="1">
                <a:off x="-273661" y="3364896"/>
                <a:ext cx="3540176" cy="3455074"/>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76" name="Group 40"/>
              <p:cNvGrpSpPr>
                <a:grpSpLocks/>
              </p:cNvGrpSpPr>
              <p:nvPr/>
            </p:nvGrpSpPr>
            <p:grpSpPr bwMode="auto">
              <a:xfrm>
                <a:off x="0" y="4618408"/>
                <a:ext cx="2967923" cy="2804529"/>
                <a:chOff x="0" y="2733"/>
                <a:chExt cx="1879" cy="1807"/>
              </a:xfrm>
            </p:grpSpPr>
            <p:sp>
              <p:nvSpPr>
                <p:cNvPr id="78"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79" name="Line 42"/>
                <p:cNvSpPr>
                  <a:spLocks noChangeShapeType="1"/>
                </p:cNvSpPr>
                <p:nvPr/>
              </p:nvSpPr>
              <p:spPr bwMode="gray">
                <a:xfrm flipH="1">
                  <a:off x="85" y="3063"/>
                  <a:ext cx="1794" cy="1477"/>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80"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81"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82" name="Text Box 45"/>
                <p:cNvSpPr txBox="1">
                  <a:spLocks noChangeArrowheads="1"/>
                </p:cNvSpPr>
                <p:nvPr/>
              </p:nvSpPr>
              <p:spPr bwMode="gray">
                <a:xfrm>
                  <a:off x="106" y="3289"/>
                  <a:ext cx="971" cy="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异常类结构与组成</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77" name="AutoShape 55"/>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72" name="AutoShape 32"/>
            <p:cNvSpPr>
              <a:spLocks noChangeArrowheads="1"/>
            </p:cNvSpPr>
            <p:nvPr/>
          </p:nvSpPr>
          <p:spPr bwMode="gray">
            <a:xfrm>
              <a:off x="2452116" y="1934867"/>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83" name="矩形 82"/>
          <p:cNvSpPr/>
          <p:nvPr/>
        </p:nvSpPr>
        <p:spPr>
          <a:xfrm>
            <a:off x="1890026" y="568106"/>
            <a:ext cx="6553847" cy="1200329"/>
          </a:xfrm>
          <a:prstGeom prst="rect">
            <a:avLst/>
          </a:prstGeom>
          <a:ln>
            <a:solidFill>
              <a:srgbClr val="5089F8"/>
            </a:solidFill>
          </a:ln>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在 </a:t>
            </a:r>
            <a:r>
              <a:rPr lang="en-US" altLang="zh-CN" sz="1600" dirty="0">
                <a:latin typeface="微软雅黑" panose="020B0503020204020204" pitchFamily="34" charset="-122"/>
                <a:ea typeface="微软雅黑" panose="020B0503020204020204" pitchFamily="34" charset="-122"/>
              </a:rPr>
              <a:t>Java </a:t>
            </a:r>
            <a:r>
              <a:rPr lang="zh-CN" altLang="en-US" sz="1600" dirty="0">
                <a:latin typeface="微软雅黑" panose="020B0503020204020204" pitchFamily="34" charset="-122"/>
                <a:ea typeface="微软雅黑" panose="020B0503020204020204" pitchFamily="34" charset="-122"/>
              </a:rPr>
              <a:t>中，所有的异常都有一个共同的祖先 </a:t>
            </a:r>
            <a:r>
              <a:rPr lang="en-US" altLang="zh-CN" sz="1600" dirty="0">
                <a:solidFill>
                  <a:srgbClr val="FF0000"/>
                </a:solidFill>
                <a:latin typeface="微软雅黑" panose="020B0503020204020204" pitchFamily="34" charset="-122"/>
                <a:ea typeface="微软雅黑" panose="020B0503020204020204" pitchFamily="34" charset="-122"/>
              </a:rPr>
              <a:t>Throwable</a:t>
            </a:r>
            <a:r>
              <a:rPr lang="zh-CN" altLang="en-US" sz="1600" dirty="0">
                <a:latin typeface="微软雅黑" panose="020B0503020204020204" pitchFamily="34" charset="-122"/>
                <a:ea typeface="微软雅黑" panose="020B0503020204020204" pitchFamily="34" charset="-122"/>
              </a:rPr>
              <a:t>（可抛出），</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Throwable</a:t>
            </a:r>
            <a:r>
              <a:rPr lang="zh-CN" altLang="en-US" sz="1600" dirty="0">
                <a:latin typeface="微软雅黑" panose="020B0503020204020204" pitchFamily="34" charset="-122"/>
                <a:ea typeface="微软雅黑" panose="020B0503020204020204" pitchFamily="34" charset="-122"/>
              </a:rPr>
              <a:t>位于</a:t>
            </a:r>
            <a:r>
              <a:rPr lang="en-US" altLang="zh-CN" sz="1600" dirty="0">
                <a:latin typeface="微软雅黑" panose="020B0503020204020204" pitchFamily="34" charset="-122"/>
                <a:ea typeface="微软雅黑" panose="020B0503020204020204" pitchFamily="34" charset="-122"/>
              </a:rPr>
              <a:t> </a:t>
            </a:r>
            <a:r>
              <a:rPr kumimoji="0" lang="en-US" altLang="zh-CN" sz="1600" kern="0" dirty="0" err="1">
                <a:latin typeface="微软雅黑" pitchFamily="34" charset="-122"/>
                <a:ea typeface="微软雅黑" pitchFamily="34" charset="-122"/>
              </a:rPr>
              <a:t>java.lang</a:t>
            </a:r>
            <a:r>
              <a:rPr kumimoji="0" lang="zh-CN" altLang="en-US" sz="1600" kern="0" dirty="0">
                <a:latin typeface="微软雅黑" pitchFamily="34" charset="-122"/>
                <a:ea typeface="微软雅黑" pitchFamily="34" charset="-122"/>
              </a:rPr>
              <a:t>包中，</a:t>
            </a:r>
            <a:r>
              <a:rPr lang="zh-CN" altLang="en-US" sz="1600" dirty="0">
                <a:latin typeface="微软雅黑" panose="020B0503020204020204" pitchFamily="34" charset="-122"/>
                <a:ea typeface="微软雅黑" panose="020B0503020204020204" pitchFamily="34" charset="-122"/>
              </a:rPr>
              <a:t>有两个重要的子类：</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FF"/>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Exception</a:t>
            </a:r>
            <a:r>
              <a:rPr lang="zh-CN" altLang="en-US" sz="1600" dirty="0">
                <a:latin typeface="微软雅黑" panose="020B0503020204020204" pitchFamily="34" charset="-122"/>
                <a:ea typeface="微软雅黑" panose="020B0503020204020204" pitchFamily="34" charset="-122"/>
              </a:rPr>
              <a:t>（异常）</a:t>
            </a:r>
            <a:r>
              <a:rPr lang="zh-CN" altLang="en-US" sz="1600" dirty="0">
                <a:solidFill>
                  <a:srgbClr val="0000FF"/>
                </a:solidFill>
                <a:latin typeface="微软雅黑" panose="020B0503020204020204" pitchFamily="34" charset="-122"/>
                <a:ea typeface="微软雅黑" panose="020B0503020204020204" pitchFamily="34" charset="-122"/>
              </a:rPr>
              <a:t>和 </a:t>
            </a:r>
            <a:r>
              <a:rPr lang="en-US" altLang="zh-CN" sz="1600" dirty="0">
                <a:solidFill>
                  <a:srgbClr val="FF0000"/>
                </a:solidFill>
                <a:latin typeface="微软雅黑" panose="020B0503020204020204" pitchFamily="34" charset="-122"/>
                <a:ea typeface="微软雅黑" panose="020B0503020204020204" pitchFamily="34" charset="-122"/>
              </a:rPr>
              <a:t>Error</a:t>
            </a:r>
            <a:r>
              <a:rPr lang="zh-CN" altLang="en-US" sz="1600" dirty="0">
                <a:latin typeface="微软雅黑" panose="020B0503020204020204" pitchFamily="34" charset="-122"/>
                <a:ea typeface="微软雅黑" panose="020B0503020204020204" pitchFamily="34" charset="-122"/>
              </a:rPr>
              <a:t>（错误）。</a:t>
            </a:r>
            <a:endParaRPr lang="en-US" altLang="zh-CN" sz="1600" dirty="0">
              <a:latin typeface="微软雅黑" panose="020B0503020204020204" pitchFamily="34" charset="-122"/>
              <a:ea typeface="微软雅黑" panose="020B0503020204020204" pitchFamily="34" charset="-122"/>
            </a:endParaRPr>
          </a:p>
        </p:txBody>
      </p:sp>
      <p:sp>
        <p:nvSpPr>
          <p:cNvPr id="84" name="矩形 83"/>
          <p:cNvSpPr/>
          <p:nvPr/>
        </p:nvSpPr>
        <p:spPr>
          <a:xfrm>
            <a:off x="2577694" y="1928391"/>
            <a:ext cx="5866179" cy="1200329"/>
          </a:xfrm>
          <a:prstGeom prst="rect">
            <a:avLst/>
          </a:prstGeom>
          <a:ln>
            <a:solidFill>
              <a:srgbClr val="5089F8"/>
            </a:solidFill>
          </a:ln>
        </p:spPr>
        <p:txBody>
          <a:bodyPr wrap="square">
            <a:spAutoFit/>
          </a:bodyPr>
          <a:lstStyle/>
          <a:p>
            <a:pPr>
              <a:lnSpc>
                <a:spcPct val="150000"/>
              </a:lnSpc>
              <a:buFontTx/>
              <a:buNone/>
            </a:pPr>
            <a:r>
              <a:rPr lang="en-US" altLang="zh-CN" sz="1600" b="1" dirty="0">
                <a:solidFill>
                  <a:srgbClr val="0000FF"/>
                </a:solidFill>
                <a:latin typeface="微软雅黑" panose="020B0503020204020204" pitchFamily="34" charset="-122"/>
                <a:ea typeface="微软雅黑" panose="020B0503020204020204" pitchFamily="34" charset="-122"/>
              </a:rPr>
              <a:t>Error</a:t>
            </a:r>
            <a:r>
              <a:rPr lang="zh-CN" altLang="en-US" sz="1600" b="1" dirty="0">
                <a:solidFill>
                  <a:srgbClr val="0000FF"/>
                </a:solidFill>
                <a:latin typeface="微软雅黑" panose="020B0503020204020204" pitchFamily="34" charset="-122"/>
                <a:ea typeface="微软雅黑" panose="020B0503020204020204" pitchFamily="34" charset="-122"/>
              </a:rPr>
              <a:t>（错误）</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是程序无法处理的错误，表示运行应用程序中较严重问题。大多数错误与代码编写者执行的操作无关，而表示代码运行时 </a:t>
            </a:r>
            <a:r>
              <a:rPr lang="en-US" altLang="zh-CN" sz="1600" dirty="0">
                <a:latin typeface="微软雅黑" panose="020B0503020204020204" pitchFamily="34" charset="-122"/>
                <a:ea typeface="微软雅黑" panose="020B0503020204020204" pitchFamily="34" charset="-122"/>
              </a:rPr>
              <a:t>JVM</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Java </a:t>
            </a:r>
            <a:r>
              <a:rPr lang="zh-CN" altLang="en-US" sz="1600" dirty="0">
                <a:latin typeface="微软雅黑" panose="020B0503020204020204" pitchFamily="34" charset="-122"/>
                <a:ea typeface="微软雅黑" panose="020B0503020204020204" pitchFamily="34" charset="-122"/>
              </a:rPr>
              <a:t>虚拟机）出现的问题。</a:t>
            </a:r>
          </a:p>
        </p:txBody>
      </p:sp>
      <p:sp>
        <p:nvSpPr>
          <p:cNvPr id="85" name="矩形 84"/>
          <p:cNvSpPr/>
          <p:nvPr/>
        </p:nvSpPr>
        <p:spPr>
          <a:xfrm>
            <a:off x="2501643" y="3288676"/>
            <a:ext cx="5973623" cy="1526123"/>
          </a:xfrm>
          <a:prstGeom prst="rect">
            <a:avLst/>
          </a:prstGeom>
          <a:ln>
            <a:solidFill>
              <a:srgbClr val="5089F8"/>
            </a:solidFill>
          </a:ln>
        </p:spPr>
        <p:txBody>
          <a:bodyPr wrap="square">
            <a:spAutoFit/>
          </a:bodyPr>
          <a:lstStyle/>
          <a:p>
            <a:pPr>
              <a:lnSpc>
                <a:spcPct val="150000"/>
              </a:lnSpc>
            </a:pPr>
            <a:r>
              <a:rPr lang="en-US" altLang="zh-CN" sz="1600" b="1" dirty="0">
                <a:solidFill>
                  <a:srgbClr val="0000FF"/>
                </a:solidFill>
                <a:latin typeface="微软雅黑" panose="020B0503020204020204" pitchFamily="34" charset="-122"/>
                <a:ea typeface="微软雅黑" panose="020B0503020204020204" pitchFamily="34" charset="-122"/>
              </a:rPr>
              <a:t>Exception</a:t>
            </a:r>
            <a:r>
              <a:rPr lang="zh-CN" altLang="en-US" sz="1600" b="1" dirty="0">
                <a:solidFill>
                  <a:srgbClr val="0000FF"/>
                </a:solidFill>
                <a:latin typeface="微软雅黑" panose="020B0503020204020204" pitchFamily="34" charset="-122"/>
                <a:ea typeface="微软雅黑" panose="020B0503020204020204" pitchFamily="34" charset="-122"/>
              </a:rPr>
              <a:t>（异常）</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通常由于程序本身的问题引发的异常。</a:t>
            </a:r>
            <a:r>
              <a:rPr lang="en-US" altLang="zh-CN" sz="1600" dirty="0">
                <a:latin typeface="微软雅黑" panose="020B0503020204020204" pitchFamily="34" charset="-122"/>
                <a:ea typeface="微软雅黑" panose="020B0503020204020204" pitchFamily="34" charset="-122"/>
              </a:rPr>
              <a:t>Exception </a:t>
            </a:r>
            <a:r>
              <a:rPr lang="zh-CN" altLang="en-US" sz="1600" dirty="0">
                <a:latin typeface="微软雅黑" panose="020B0503020204020204" pitchFamily="34" charset="-122"/>
                <a:ea typeface="微软雅黑" panose="020B0503020204020204" pitchFamily="34" charset="-122"/>
              </a:rPr>
              <a:t>类有一个重要的子类 </a:t>
            </a:r>
            <a:r>
              <a:rPr lang="en-US" altLang="zh-CN" sz="1600" dirty="0" err="1">
                <a:solidFill>
                  <a:srgbClr val="0000FF"/>
                </a:solidFill>
                <a:latin typeface="微软雅黑" panose="020B0503020204020204" pitchFamily="34" charset="-122"/>
                <a:ea typeface="微软雅黑" panose="020B0503020204020204" pitchFamily="34" charset="-122"/>
              </a:rPr>
              <a:t>RuntimeException</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RuntimeException</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类及其子类表示“</a:t>
            </a:r>
            <a:r>
              <a:rPr lang="en-US" altLang="zh-CN" sz="1600" dirty="0">
                <a:latin typeface="微软雅黑" panose="020B0503020204020204" pitchFamily="34" charset="-122"/>
                <a:ea typeface="微软雅黑" panose="020B0503020204020204" pitchFamily="34" charset="-122"/>
              </a:rPr>
              <a:t>JVM </a:t>
            </a:r>
            <a:r>
              <a:rPr lang="zh-CN" altLang="en-US" sz="1600" dirty="0">
                <a:latin typeface="微软雅黑" panose="020B0503020204020204" pitchFamily="34" charset="-122"/>
                <a:ea typeface="微软雅黑" panose="020B0503020204020204" pitchFamily="34" charset="-122"/>
              </a:rPr>
              <a:t>常用操作”引发的错误，通常代表程序发生的逻辑错误。</a:t>
            </a:r>
          </a:p>
        </p:txBody>
      </p:sp>
    </p:spTree>
    <p:extLst>
      <p:ext uri="{BB962C8B-B14F-4D97-AF65-F5344CB8AC3E}">
        <p14:creationId xmlns:p14="http://schemas.microsoft.com/office/powerpoint/2010/main" val="3994849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1000"/>
                                        <p:tgtEl>
                                          <p:spTgt spid="83"/>
                                        </p:tgtEl>
                                      </p:cBhvr>
                                    </p:animEffect>
                                    <p:anim calcmode="lin" valueType="num">
                                      <p:cBhvr>
                                        <p:cTn id="15" dur="1000" fill="hold"/>
                                        <p:tgtEl>
                                          <p:spTgt spid="83"/>
                                        </p:tgtEl>
                                        <p:attrNameLst>
                                          <p:attrName>ppt_x</p:attrName>
                                        </p:attrNameLst>
                                      </p:cBhvr>
                                      <p:tavLst>
                                        <p:tav tm="0">
                                          <p:val>
                                            <p:strVal val="#ppt_x"/>
                                          </p:val>
                                        </p:tav>
                                        <p:tav tm="100000">
                                          <p:val>
                                            <p:strVal val="#ppt_x"/>
                                          </p:val>
                                        </p:tav>
                                      </p:tavLst>
                                    </p:anim>
                                    <p:anim calcmode="lin" valueType="num">
                                      <p:cBhvr>
                                        <p:cTn id="16"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1000"/>
                                        <p:tgtEl>
                                          <p:spTgt spid="84"/>
                                        </p:tgtEl>
                                      </p:cBhvr>
                                    </p:animEffect>
                                    <p:anim calcmode="lin" valueType="num">
                                      <p:cBhvr>
                                        <p:cTn id="22" dur="1000" fill="hold"/>
                                        <p:tgtEl>
                                          <p:spTgt spid="84"/>
                                        </p:tgtEl>
                                        <p:attrNameLst>
                                          <p:attrName>ppt_x</p:attrName>
                                        </p:attrNameLst>
                                      </p:cBhvr>
                                      <p:tavLst>
                                        <p:tav tm="0">
                                          <p:val>
                                            <p:strVal val="#ppt_x"/>
                                          </p:val>
                                        </p:tav>
                                        <p:tav tm="100000">
                                          <p:val>
                                            <p:strVal val="#ppt_x"/>
                                          </p:val>
                                        </p:tav>
                                      </p:tavLst>
                                    </p:anim>
                                    <p:anim calcmode="lin" valueType="num">
                                      <p:cBhvr>
                                        <p:cTn id="2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1000"/>
                                        <p:tgtEl>
                                          <p:spTgt spid="85"/>
                                        </p:tgtEl>
                                      </p:cBhvr>
                                    </p:animEffect>
                                    <p:anim calcmode="lin" valueType="num">
                                      <p:cBhvr>
                                        <p:cTn id="29" dur="1000" fill="hold"/>
                                        <p:tgtEl>
                                          <p:spTgt spid="85"/>
                                        </p:tgtEl>
                                        <p:attrNameLst>
                                          <p:attrName>ppt_x</p:attrName>
                                        </p:attrNameLst>
                                      </p:cBhvr>
                                      <p:tavLst>
                                        <p:tav tm="0">
                                          <p:val>
                                            <p:strVal val="#ppt_x"/>
                                          </p:val>
                                        </p:tav>
                                        <p:tav tm="100000">
                                          <p:val>
                                            <p:strVal val="#ppt_x"/>
                                          </p:val>
                                        </p:tav>
                                      </p:tavLst>
                                    </p:anim>
                                    <p:anim calcmode="lin" valueType="num">
                                      <p:cBhvr>
                                        <p:cTn id="3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428" y="480734"/>
            <a:ext cx="7591361" cy="4662766"/>
          </a:xfrm>
          <a:prstGeom prst="rect">
            <a:avLst/>
          </a:prstGeom>
        </p:spPr>
      </p:pic>
      <p:grpSp>
        <p:nvGrpSpPr>
          <p:cNvPr id="7" name="组合 6"/>
          <p:cNvGrpSpPr/>
          <p:nvPr/>
        </p:nvGrpSpPr>
        <p:grpSpPr>
          <a:xfrm>
            <a:off x="0" y="-20538"/>
            <a:ext cx="5292080" cy="504000"/>
            <a:chOff x="0" y="0"/>
            <a:chExt cx="5292080" cy="504000"/>
          </a:xfrm>
        </p:grpSpPr>
        <p:sp>
          <p:nvSpPr>
            <p:cNvPr id="8" name="矩形 7"/>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矩形 8"/>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 name="文本框 9"/>
            <p:cNvSpPr txBox="1"/>
            <p:nvPr/>
          </p:nvSpPr>
          <p:spPr>
            <a:xfrm>
              <a:off x="1336924" y="51945"/>
              <a:ext cx="3955156" cy="400110"/>
            </a:xfrm>
            <a:prstGeom prst="rect">
              <a:avLst/>
            </a:prstGeom>
            <a:noFill/>
          </p:spPr>
          <p:txBody>
            <a:bodyPr wrap="square" rtlCol="0">
              <a:spAutoFit/>
            </a:bodyPr>
            <a:lstStyle/>
            <a:p>
              <a:r>
                <a:rPr lang="en-US" altLang="zh-CN" sz="2000" b="1" dirty="0">
                  <a:ln w="0"/>
                  <a:latin typeface="微软雅黑" panose="020B0503020204020204" pitchFamily="34" charset="-122"/>
                  <a:ea typeface="微软雅黑" panose="020B0503020204020204" pitchFamily="34" charset="-122"/>
                </a:rPr>
                <a:t>Java</a:t>
              </a:r>
              <a:r>
                <a:rPr lang="zh-CN" altLang="en-US" sz="2000" b="1" dirty="0">
                  <a:ln w="0"/>
                  <a:latin typeface="微软雅黑" panose="020B0503020204020204" pitchFamily="34" charset="-122"/>
                  <a:ea typeface="微软雅黑" panose="020B0503020204020204" pitchFamily="34" charset="-122"/>
                </a:rPr>
                <a:t>异常类层次</a:t>
              </a:r>
            </a:p>
          </p:txBody>
        </p:sp>
      </p:grpSp>
      <p:grpSp>
        <p:nvGrpSpPr>
          <p:cNvPr id="11" name="组合 10"/>
          <p:cNvGrpSpPr/>
          <p:nvPr/>
        </p:nvGrpSpPr>
        <p:grpSpPr>
          <a:xfrm>
            <a:off x="-252536" y="864597"/>
            <a:ext cx="2191168" cy="3836385"/>
            <a:chOff x="-185524" y="870112"/>
            <a:chExt cx="2191168" cy="3836385"/>
          </a:xfrm>
        </p:grpSpPr>
        <p:grpSp>
          <p:nvGrpSpPr>
            <p:cNvPr id="12" name="组合 11"/>
            <p:cNvGrpSpPr/>
            <p:nvPr/>
          </p:nvGrpSpPr>
          <p:grpSpPr>
            <a:xfrm>
              <a:off x="-185524" y="870112"/>
              <a:ext cx="2191168" cy="3836385"/>
              <a:chOff x="-275262" y="1706563"/>
              <a:chExt cx="2942262" cy="5151433"/>
            </a:xfrm>
          </p:grpSpPr>
          <p:sp>
            <p:nvSpPr>
              <p:cNvPr id="14" name="AutoShape 32"/>
              <p:cNvSpPr>
                <a:spLocks noChangeArrowheads="1"/>
              </p:cNvSpPr>
              <p:nvPr/>
            </p:nvSpPr>
            <p:spPr bwMode="gray">
              <a:xfrm>
                <a:off x="2438400" y="4267200"/>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5" name="Line 36"/>
              <p:cNvSpPr>
                <a:spLocks noChangeShapeType="1"/>
              </p:cNvSpPr>
              <p:nvPr/>
            </p:nvSpPr>
            <p:spPr bwMode="gray">
              <a:xfrm flipH="1">
                <a:off x="0" y="2243138"/>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6" name="Line 37"/>
              <p:cNvSpPr>
                <a:spLocks noChangeShapeType="1"/>
              </p:cNvSpPr>
              <p:nvPr/>
            </p:nvSpPr>
            <p:spPr bwMode="gray">
              <a:xfrm flipH="1">
                <a:off x="-275262" y="3732213"/>
                <a:ext cx="2309813" cy="3059111"/>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7" name="Group 40"/>
              <p:cNvGrpSpPr>
                <a:grpSpLocks/>
              </p:cNvGrpSpPr>
              <p:nvPr/>
            </p:nvGrpSpPr>
            <p:grpSpPr bwMode="auto">
              <a:xfrm>
                <a:off x="-36329" y="4436820"/>
                <a:ext cx="2514600" cy="2421176"/>
                <a:chOff x="-23" y="2616"/>
                <a:chExt cx="1592" cy="1560"/>
              </a:xfrm>
            </p:grpSpPr>
            <p:sp>
              <p:nvSpPr>
                <p:cNvPr id="20"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1" name="Line 42"/>
                <p:cNvSpPr>
                  <a:spLocks noChangeShapeType="1"/>
                </p:cNvSpPr>
                <p:nvPr/>
              </p:nvSpPr>
              <p:spPr bwMode="gray">
                <a:xfrm flipH="1">
                  <a:off x="-23" y="2616"/>
                  <a:ext cx="1592" cy="1522"/>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2"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3"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4" name="Text Box 45"/>
                <p:cNvSpPr txBox="1">
                  <a:spLocks noChangeArrowheads="1"/>
                </p:cNvSpPr>
                <p:nvPr/>
              </p:nvSpPr>
              <p:spPr bwMode="gray">
                <a:xfrm>
                  <a:off x="106" y="3289"/>
                  <a:ext cx="971" cy="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异常类结构与组成</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18" name="AutoShape 55"/>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13" name="AutoShape 32"/>
            <p:cNvSpPr>
              <a:spLocks noChangeArrowheads="1"/>
            </p:cNvSpPr>
            <p:nvPr/>
          </p:nvSpPr>
          <p:spPr bwMode="gray">
            <a:xfrm>
              <a:off x="1482111" y="2226385"/>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5" name="Text Box 53"/>
          <p:cNvSpPr txBox="1">
            <a:spLocks noChangeArrowheads="1"/>
          </p:cNvSpPr>
          <p:nvPr/>
        </p:nvSpPr>
        <p:spPr bwMode="black">
          <a:xfrm>
            <a:off x="2151067" y="4235831"/>
            <a:ext cx="3673428" cy="830997"/>
          </a:xfrm>
          <a:prstGeom prst="rect">
            <a:avLst/>
          </a:prstGeom>
          <a:noFill/>
          <a:ln w="9525" algn="ctr">
            <a:solidFill>
              <a:srgbClr val="5089F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auto" hangingPunct="0">
              <a:lnSpc>
                <a:spcPct val="150000"/>
              </a:lnSpc>
              <a:spcBef>
                <a:spcPts val="0"/>
              </a:spcBef>
              <a:spcAft>
                <a:spcPts val="0"/>
              </a:spcAft>
              <a:defRPr/>
            </a:pPr>
            <a:r>
              <a:rPr kumimoji="0" lang="zh-CN" altLang="en-US" sz="1600" kern="0" dirty="0">
                <a:latin typeface="微软雅黑" pitchFamily="34" charset="-122"/>
                <a:ea typeface="微软雅黑" pitchFamily="34" charset="-122"/>
              </a:rPr>
              <a:t> 每一种异常类对应一种特定的错误； 异常类都是系统</a:t>
            </a:r>
            <a:r>
              <a:rPr kumimoji="0" lang="en-US" altLang="zh-CN" sz="1600" kern="0" dirty="0">
                <a:solidFill>
                  <a:srgbClr val="FF0000"/>
                </a:solidFill>
                <a:latin typeface="微软雅黑" pitchFamily="34" charset="-122"/>
                <a:ea typeface="微软雅黑" pitchFamily="34" charset="-122"/>
              </a:rPr>
              <a:t>Exception</a:t>
            </a:r>
            <a:r>
              <a:rPr kumimoji="0" lang="zh-CN" altLang="en-US" sz="1600" kern="0" dirty="0">
                <a:latin typeface="微软雅黑" pitchFamily="34" charset="-122"/>
                <a:ea typeface="微软雅黑" pitchFamily="34" charset="-122"/>
              </a:rPr>
              <a:t>类的子类。</a:t>
            </a:r>
            <a:endParaRPr kumimoji="0" lang="en-US" altLang="zh-CN" sz="1600" kern="0" dirty="0">
              <a:latin typeface="微软雅黑" pitchFamily="34" charset="-122"/>
              <a:ea typeface="微软雅黑" pitchFamily="34" charset="-122"/>
            </a:endParaRPr>
          </a:p>
        </p:txBody>
      </p:sp>
    </p:spTree>
    <p:extLst>
      <p:ext uri="{BB962C8B-B14F-4D97-AF65-F5344CB8AC3E}">
        <p14:creationId xmlns:p14="http://schemas.microsoft.com/office/powerpoint/2010/main" val="5359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747190-F741-3EC0-626A-DA86AF25E98B}"/>
              </a:ext>
            </a:extLst>
          </p:cNvPr>
          <p:cNvSpPr txBox="1"/>
          <p:nvPr/>
        </p:nvSpPr>
        <p:spPr>
          <a:xfrm>
            <a:off x="251520" y="1203598"/>
            <a:ext cx="7992888" cy="3269549"/>
          </a:xfrm>
          <a:prstGeom prst="rect">
            <a:avLst/>
          </a:prstGeom>
          <a:ln>
            <a:solidFill>
              <a:srgbClr val="5089F8"/>
            </a:solidFill>
          </a:ln>
        </p:spPr>
        <p:txBody>
          <a:bodyPr wrap="square">
            <a:spAutoFit/>
          </a:bodyPr>
          <a:lstStyle>
            <a:defPPr>
              <a:defRPr lang="zh-CN"/>
            </a:defPPr>
            <a:lvl1pPr>
              <a:lnSpc>
                <a:spcPct val="150000"/>
              </a:lnSpc>
              <a:buFontTx/>
              <a:buNone/>
              <a:defRPr sz="1600">
                <a:solidFill>
                  <a:srgbClr val="000000"/>
                </a:solidFill>
                <a:latin typeface="微软雅黑" panose="020B0503020204020204" pitchFamily="34" charset="-122"/>
                <a:ea typeface="微软雅黑" panose="020B0503020204020204" pitchFamily="34" charset="-122"/>
              </a:defRPr>
            </a:lvl1pPr>
          </a:lstStyle>
          <a:p>
            <a:r>
              <a:rPr lang="zh-CN" altLang="en-US" sz="2000" b="1" dirty="0"/>
              <a:t>非常检查型（</a:t>
            </a:r>
            <a:r>
              <a:rPr lang="en-US" altLang="zh-CN" sz="2000" b="1" dirty="0"/>
              <a:t>unchecked</a:t>
            </a:r>
            <a:r>
              <a:rPr lang="zh-CN" altLang="en-US" sz="2000" b="1" dirty="0"/>
              <a:t>）</a:t>
            </a:r>
            <a:r>
              <a:rPr lang="zh-CN" altLang="en-US" sz="2000" dirty="0"/>
              <a:t>和</a:t>
            </a:r>
            <a:r>
              <a:rPr lang="zh-CN" altLang="en-US" sz="2000" b="1" dirty="0"/>
              <a:t>检查型（</a:t>
            </a:r>
            <a:r>
              <a:rPr lang="en-US" altLang="zh-CN" sz="2000" b="1" dirty="0"/>
              <a:t>checked</a:t>
            </a:r>
            <a:r>
              <a:rPr lang="zh-CN" altLang="en-US" sz="2000" b="1" dirty="0"/>
              <a:t>）异常</a:t>
            </a:r>
            <a:endParaRPr lang="en-US" altLang="zh-CN" sz="2000" b="1" dirty="0"/>
          </a:p>
          <a:p>
            <a:pPr marL="285750" indent="-285750">
              <a:buFont typeface="Arial" panose="020B0604020202020204" pitchFamily="34" charset="0"/>
              <a:buChar char="•"/>
            </a:pPr>
            <a:r>
              <a:rPr lang="zh-CN" altLang="en-US" sz="2000" dirty="0"/>
              <a:t>非常检查型（</a:t>
            </a:r>
            <a:r>
              <a:rPr lang="en-US" altLang="zh-CN" sz="2000" dirty="0"/>
              <a:t>unchecked</a:t>
            </a:r>
            <a:r>
              <a:rPr lang="zh-CN" altLang="en-US" sz="2000" dirty="0"/>
              <a:t>）</a:t>
            </a:r>
            <a:r>
              <a:rPr lang="en-US" altLang="zh-CN" sz="2000" dirty="0"/>
              <a:t>:</a:t>
            </a:r>
            <a:r>
              <a:rPr lang="zh-CN" altLang="en-US" sz="2000" dirty="0"/>
              <a:t> </a:t>
            </a:r>
            <a:r>
              <a:rPr lang="en-US" altLang="zh-CN" sz="2000" dirty="0"/>
              <a:t>Error </a:t>
            </a:r>
            <a:r>
              <a:rPr lang="zh-CN" altLang="en-US" sz="2000" dirty="0"/>
              <a:t>或 </a:t>
            </a:r>
            <a:r>
              <a:rPr lang="en-US" altLang="zh-CN" sz="2000" dirty="0" err="1"/>
              <a:t>RuntimeException</a:t>
            </a:r>
            <a:r>
              <a:rPr lang="zh-CN" altLang="en-US" sz="2000" dirty="0"/>
              <a:t> 类型（子类）的异常，可以不检查（捕捉）。</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检查型（</a:t>
            </a:r>
            <a:r>
              <a:rPr lang="en-US" altLang="zh-CN" sz="2000" dirty="0"/>
              <a:t>checked</a:t>
            </a:r>
            <a:r>
              <a:rPr lang="zh-CN" altLang="en-US" sz="2000" dirty="0"/>
              <a:t>）：除</a:t>
            </a:r>
            <a:r>
              <a:rPr lang="en-US" altLang="zh-CN" sz="2000" dirty="0"/>
              <a:t>Error </a:t>
            </a:r>
            <a:r>
              <a:rPr lang="zh-CN" altLang="en-US" sz="2000" dirty="0"/>
              <a:t>或 </a:t>
            </a:r>
            <a:r>
              <a:rPr lang="en-US" altLang="zh-CN" sz="2000" dirty="0" err="1"/>
              <a:t>RuntimeException</a:t>
            </a:r>
            <a:r>
              <a:rPr lang="zh-CN" altLang="en-US" sz="2000" dirty="0"/>
              <a:t> 类型的异常。程序必须捕捉的异常类型，由编译器强制。</a:t>
            </a:r>
            <a:endParaRPr lang="en-US" altLang="zh-CN" sz="2000" dirty="0"/>
          </a:p>
          <a:p>
            <a:endParaRPr lang="zh-CN" altLang="en-US" sz="2000" dirty="0"/>
          </a:p>
        </p:txBody>
      </p:sp>
      <p:sp>
        <p:nvSpPr>
          <p:cNvPr id="3" name="文本框 2">
            <a:extLst>
              <a:ext uri="{FF2B5EF4-FFF2-40B4-BE49-F238E27FC236}">
                <a16:creationId xmlns:a16="http://schemas.microsoft.com/office/drawing/2014/main" id="{11E503B3-4303-9CB0-9540-9D1254F1D77C}"/>
              </a:ext>
            </a:extLst>
          </p:cNvPr>
          <p:cNvSpPr txBox="1"/>
          <p:nvPr/>
        </p:nvSpPr>
        <p:spPr>
          <a:xfrm>
            <a:off x="183688" y="195486"/>
            <a:ext cx="7462299" cy="830997"/>
          </a:xfrm>
          <a:prstGeom prst="rect">
            <a:avLst/>
          </a:prstGeom>
          <a:noFill/>
        </p:spPr>
        <p:txBody>
          <a:bodyPr wrap="none" rtlCol="0">
            <a:spAutoFit/>
          </a:bodyPr>
          <a:lstStyle/>
          <a:p>
            <a:r>
              <a:rPr lang="zh-CN" altLang="en-US" b="1" dirty="0">
                <a:latin typeface="SimHei" panose="02010609060101010101" pitchFamily="49" charset="-122"/>
                <a:ea typeface="SimHei" panose="02010609060101010101" pitchFamily="49" charset="-122"/>
              </a:rPr>
              <a:t>非常检查型（</a:t>
            </a:r>
            <a:r>
              <a:rPr lang="en-US" altLang="zh-CN" b="1" dirty="0">
                <a:latin typeface="SimHei" panose="02010609060101010101" pitchFamily="49" charset="-122"/>
                <a:ea typeface="SimHei" panose="02010609060101010101" pitchFamily="49" charset="-122"/>
              </a:rPr>
              <a:t>unchecked</a:t>
            </a:r>
            <a:r>
              <a:rPr lang="zh-CN" altLang="en-US" b="1" dirty="0">
                <a:latin typeface="SimHei" panose="02010609060101010101" pitchFamily="49" charset="-122"/>
                <a:ea typeface="SimHei" panose="02010609060101010101" pitchFamily="49" charset="-122"/>
              </a:rPr>
              <a:t>）和检查型（</a:t>
            </a:r>
            <a:r>
              <a:rPr lang="en-US" altLang="zh-CN" b="1" dirty="0">
                <a:latin typeface="SimHei" panose="02010609060101010101" pitchFamily="49" charset="-122"/>
                <a:ea typeface="SimHei" panose="02010609060101010101" pitchFamily="49" charset="-122"/>
              </a:rPr>
              <a:t>checked</a:t>
            </a:r>
            <a:r>
              <a:rPr lang="zh-CN" altLang="en-US" b="1" dirty="0">
                <a:latin typeface="SimHei" panose="02010609060101010101" pitchFamily="49" charset="-122"/>
                <a:ea typeface="SimHei" panose="02010609060101010101" pitchFamily="49" charset="-122"/>
              </a:rPr>
              <a:t>）异常</a:t>
            </a:r>
            <a:endParaRPr lang="en-US" altLang="zh-CN" b="1" dirty="0">
              <a:latin typeface="SimHei" panose="02010609060101010101" pitchFamily="49" charset="-122"/>
              <a:ea typeface="SimHei" panose="02010609060101010101" pitchFamily="49" charset="-122"/>
            </a:endParaRPr>
          </a:p>
          <a:p>
            <a:endParaRPr kumimoji="1" lang="zh-CN" altLang="en-US" b="1"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200367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4" name="组合 3"/>
          <p:cNvGrpSpPr/>
          <p:nvPr/>
        </p:nvGrpSpPr>
        <p:grpSpPr>
          <a:xfrm>
            <a:off x="0" y="0"/>
            <a:ext cx="5195599" cy="504000"/>
            <a:chOff x="0" y="0"/>
            <a:chExt cx="5195599" cy="504000"/>
          </a:xfrm>
        </p:grpSpPr>
        <p:sp>
          <p:nvSpPr>
            <p:cNvPr id="5" name="矩形 4"/>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文本框 6"/>
            <p:cNvSpPr txBox="1"/>
            <p:nvPr/>
          </p:nvSpPr>
          <p:spPr>
            <a:xfrm>
              <a:off x="1240443" y="98967"/>
              <a:ext cx="3955156" cy="400110"/>
            </a:xfrm>
            <a:prstGeom prst="rect">
              <a:avLst/>
            </a:prstGeom>
            <a:noFill/>
          </p:spPr>
          <p:txBody>
            <a:bodyPr wrap="square" rtlCol="0">
              <a:spAutoFit/>
            </a:bodyPr>
            <a:lstStyle/>
            <a:p>
              <a:r>
                <a:rPr lang="en-US" altLang="zh-CN" sz="2000" b="1" dirty="0">
                  <a:ln w="0"/>
                  <a:latin typeface="微软雅黑" panose="020B0503020204020204" pitchFamily="34" charset="-122"/>
                  <a:ea typeface="微软雅黑" panose="020B0503020204020204" pitchFamily="34" charset="-122"/>
                </a:rPr>
                <a:t>when checked exceptions?</a:t>
              </a:r>
              <a:endParaRPr lang="zh-CN" altLang="en-US" sz="2000" b="1" dirty="0">
                <a:ln w="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2027825" y="684809"/>
            <a:ext cx="6997183" cy="2536400"/>
          </a:xfrm>
          <a:prstGeom prst="rect">
            <a:avLst/>
          </a:prstGeom>
          <a:noFill/>
          <a:ln>
            <a:solidFill>
              <a:srgbClr val="5089F8"/>
            </a:solidFill>
          </a:ln>
        </p:spPr>
        <p:txBody>
          <a:bodyPr wrap="square" rtlCol="0">
            <a:spAutoFit/>
          </a:bodyPr>
          <a:lstStyle/>
          <a:p>
            <a:pPr>
              <a:lnSpc>
                <a:spcPct val="150000"/>
              </a:lnSpc>
              <a:buFontTx/>
              <a:buNone/>
            </a:pPr>
            <a:r>
              <a:rPr lang="en-US" altLang="zh-CN" sz="1800" b="1" dirty="0">
                <a:solidFill>
                  <a:srgbClr val="0000FF"/>
                </a:solidFill>
                <a:latin typeface="微软雅黑" panose="020B0503020204020204" pitchFamily="34" charset="-122"/>
                <a:ea typeface="微软雅黑" panose="020B0503020204020204" pitchFamily="34" charset="-122"/>
              </a:rPr>
              <a:t>Runtime exceptions can occur anywhere in a program, and in a typical one they can be very numerous. Having to add runtime exceptions in every method declaration would reduce a program's clarity. Thus, the compiler does not require that you catch or specify runtime exceptions (although you can).</a:t>
            </a:r>
          </a:p>
        </p:txBody>
      </p:sp>
      <p:grpSp>
        <p:nvGrpSpPr>
          <p:cNvPr id="3" name="组合 2"/>
          <p:cNvGrpSpPr/>
          <p:nvPr/>
        </p:nvGrpSpPr>
        <p:grpSpPr>
          <a:xfrm>
            <a:off x="0" y="915566"/>
            <a:ext cx="1964640" cy="3836385"/>
            <a:chOff x="0" y="915566"/>
            <a:chExt cx="1964640" cy="3836385"/>
          </a:xfrm>
        </p:grpSpPr>
        <p:grpSp>
          <p:nvGrpSpPr>
            <p:cNvPr id="9" name="组合 8"/>
            <p:cNvGrpSpPr/>
            <p:nvPr/>
          </p:nvGrpSpPr>
          <p:grpSpPr>
            <a:xfrm>
              <a:off x="0" y="915566"/>
              <a:ext cx="1962016" cy="3836385"/>
              <a:chOff x="-3" y="1706563"/>
              <a:chExt cx="2605775" cy="5151434"/>
            </a:xfrm>
          </p:grpSpPr>
          <p:sp>
            <p:nvSpPr>
              <p:cNvPr id="12" name="Line 30"/>
              <p:cNvSpPr>
                <a:spLocks noChangeShapeType="1"/>
              </p:cNvSpPr>
              <p:nvPr/>
            </p:nvSpPr>
            <p:spPr bwMode="gray">
              <a:xfrm flipH="1">
                <a:off x="1398536" y="4860337"/>
                <a:ext cx="1053684" cy="1043786"/>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3" name="Line 34"/>
              <p:cNvSpPr>
                <a:spLocks noChangeShapeType="1"/>
              </p:cNvSpPr>
              <p:nvPr/>
            </p:nvSpPr>
            <p:spPr bwMode="gray">
              <a:xfrm flipH="1">
                <a:off x="-3" y="3408540"/>
                <a:ext cx="2438007" cy="3220859"/>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4" name="Line 36"/>
              <p:cNvSpPr>
                <a:spLocks noChangeShapeType="1"/>
              </p:cNvSpPr>
              <p:nvPr/>
            </p:nvSpPr>
            <p:spPr bwMode="gray">
              <a:xfrm flipH="1">
                <a:off x="0" y="2243138"/>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5" name="Group 40"/>
              <p:cNvGrpSpPr>
                <a:grpSpLocks/>
              </p:cNvGrpSpPr>
              <p:nvPr/>
            </p:nvGrpSpPr>
            <p:grpSpPr bwMode="auto">
              <a:xfrm>
                <a:off x="0" y="4618409"/>
                <a:ext cx="2274513" cy="2239588"/>
                <a:chOff x="0" y="2733"/>
                <a:chExt cx="1440" cy="1443"/>
              </a:xfrm>
            </p:grpSpPr>
            <p:sp>
              <p:nvSpPr>
                <p:cNvPr id="18"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0"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1" name="Text Box 45"/>
                <p:cNvSpPr txBox="1">
                  <a:spLocks noChangeArrowheads="1"/>
                </p:cNvSpPr>
                <p:nvPr/>
              </p:nvSpPr>
              <p:spPr bwMode="gray">
                <a:xfrm>
                  <a:off x="72" y="3208"/>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异常的抛出</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16" name="AutoShape 55"/>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7" name="AutoShape 58"/>
              <p:cNvSpPr>
                <a:spLocks noChangeArrowheads="1"/>
              </p:cNvSpPr>
              <p:nvPr/>
            </p:nvSpPr>
            <p:spPr bwMode="gray">
              <a:xfrm>
                <a:off x="2377172" y="4573943"/>
                <a:ext cx="228600"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10" name="AutoShape 32"/>
            <p:cNvSpPr>
              <a:spLocks noChangeArrowheads="1"/>
            </p:cNvSpPr>
            <p:nvPr/>
          </p:nvSpPr>
          <p:spPr bwMode="gray">
            <a:xfrm>
              <a:off x="1792516" y="2012823"/>
              <a:ext cx="17212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8" name="文本框 7">
            <a:extLst>
              <a:ext uri="{FF2B5EF4-FFF2-40B4-BE49-F238E27FC236}">
                <a16:creationId xmlns:a16="http://schemas.microsoft.com/office/drawing/2014/main" id="{226DCE3D-8F82-3C32-FC9F-BDA49C1B9E7B}"/>
              </a:ext>
            </a:extLst>
          </p:cNvPr>
          <p:cNvSpPr txBox="1"/>
          <p:nvPr/>
        </p:nvSpPr>
        <p:spPr>
          <a:xfrm>
            <a:off x="1984619" y="3441415"/>
            <a:ext cx="7083593"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1800" dirty="0"/>
              <a:t>   </a:t>
            </a:r>
            <a:r>
              <a:rPr lang="en-US" altLang="zh-CN" sz="1800" b="1" dirty="0">
                <a:solidFill>
                  <a:srgbClr val="0000FF"/>
                </a:solidFill>
                <a:latin typeface="微软雅黑" panose="020B0503020204020204" pitchFamily="34" charset="-122"/>
                <a:ea typeface="微软雅黑" panose="020B0503020204020204" pitchFamily="34" charset="-122"/>
              </a:rPr>
              <a:t>If a client can reasonably be expected to recover from an exception, make it a </a:t>
            </a:r>
            <a:r>
              <a:rPr lang="en-US" altLang="zh-CN" sz="1800" b="1" dirty="0">
                <a:solidFill>
                  <a:srgbClr val="FF0000"/>
                </a:solidFill>
                <a:latin typeface="微软雅黑" panose="020B0503020204020204" pitchFamily="34" charset="-122"/>
                <a:ea typeface="微软雅黑" panose="020B0503020204020204" pitchFamily="34" charset="-122"/>
              </a:rPr>
              <a:t>checked</a:t>
            </a:r>
            <a:r>
              <a:rPr lang="en-US" altLang="zh-CN" sz="1800" b="1" dirty="0">
                <a:solidFill>
                  <a:srgbClr val="0000FF"/>
                </a:solidFill>
                <a:latin typeface="微软雅黑" panose="020B0503020204020204" pitchFamily="34" charset="-122"/>
                <a:ea typeface="微软雅黑" panose="020B0503020204020204" pitchFamily="34" charset="-122"/>
              </a:rPr>
              <a:t> exception. If a client cannot do anything to recover from the exception, make it an </a:t>
            </a:r>
            <a:r>
              <a:rPr lang="en-US" altLang="zh-CN" sz="1800" b="1" dirty="0">
                <a:solidFill>
                  <a:srgbClr val="FF0000"/>
                </a:solidFill>
                <a:latin typeface="微软雅黑" panose="020B0503020204020204" pitchFamily="34" charset="-122"/>
                <a:ea typeface="微软雅黑" panose="020B0503020204020204" pitchFamily="34" charset="-122"/>
              </a:rPr>
              <a:t>unchecked</a:t>
            </a:r>
            <a:r>
              <a:rPr lang="en-US" altLang="zh-CN" sz="1800" b="1" dirty="0">
                <a:solidFill>
                  <a:srgbClr val="0000FF"/>
                </a:solidFill>
                <a:latin typeface="微软雅黑" panose="020B0503020204020204" pitchFamily="34" charset="-122"/>
                <a:ea typeface="微软雅黑" panose="020B0503020204020204" pitchFamily="34" charset="-122"/>
              </a:rPr>
              <a:t> exception.</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047303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36" name="组合 35"/>
          <p:cNvGrpSpPr/>
          <p:nvPr/>
        </p:nvGrpSpPr>
        <p:grpSpPr>
          <a:xfrm>
            <a:off x="0" y="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异常类的定义</a:t>
              </a:r>
            </a:p>
          </p:txBody>
        </p:sp>
      </p:grpSp>
      <p:sp>
        <p:nvSpPr>
          <p:cNvPr id="3" name="矩形 2"/>
          <p:cNvSpPr/>
          <p:nvPr/>
        </p:nvSpPr>
        <p:spPr>
          <a:xfrm>
            <a:off x="2210734" y="603433"/>
            <a:ext cx="6209101" cy="1200329"/>
          </a:xfrm>
          <a:prstGeom prst="rect">
            <a:avLst/>
          </a:prstGeom>
          <a:ln>
            <a:solidFill>
              <a:srgbClr val="5089F8"/>
            </a:solidFill>
          </a:ln>
        </p:spPr>
        <p:txBody>
          <a:bodyPr wrap="square">
            <a:spAutoFit/>
          </a:bodyPr>
          <a:lstStyle/>
          <a:p>
            <a:pPr>
              <a:lnSpc>
                <a:spcPct val="150000"/>
              </a:lnSpc>
              <a:buFontTx/>
              <a:buNone/>
            </a:pPr>
            <a:r>
              <a:rPr kumimoji="0" lang="en-US" altLang="zh-CN" sz="1600" b="1" kern="0" dirty="0">
                <a:solidFill>
                  <a:srgbClr val="C00000"/>
                </a:solidFill>
                <a:latin typeface="微软雅黑" pitchFamily="34" charset="-122"/>
                <a:ea typeface="微软雅黑" pitchFamily="34" charset="-122"/>
              </a:rPr>
              <a:t>Exception</a:t>
            </a:r>
            <a:r>
              <a:rPr kumimoji="0" lang="zh-CN" altLang="en-US" sz="1600" kern="0" dirty="0">
                <a:latin typeface="微软雅黑" pitchFamily="34" charset="-122"/>
                <a:ea typeface="微软雅黑" pitchFamily="34" charset="-122"/>
              </a:rPr>
              <a:t>类的两个构造方法：</a:t>
            </a:r>
            <a:endParaRPr kumimoji="0" lang="en-US" altLang="zh-CN" sz="1600" kern="0" dirty="0">
              <a:latin typeface="微软雅黑" pitchFamily="34" charset="-122"/>
              <a:ea typeface="微软雅黑" pitchFamily="34" charset="-122"/>
            </a:endParaRPr>
          </a:p>
          <a:p>
            <a:pPr>
              <a:lnSpc>
                <a:spcPct val="150000"/>
              </a:lnSpc>
              <a:buFontTx/>
              <a:buNone/>
            </a:pPr>
            <a:r>
              <a:rPr kumimoji="0" lang="zh-CN" altLang="en-US" sz="1600" kern="0" dirty="0">
                <a:latin typeface="微软雅黑" pitchFamily="34" charset="-122"/>
                <a:ea typeface="微软雅黑" pitchFamily="34" charset="-122"/>
              </a:rPr>
              <a:t>    </a:t>
            </a:r>
            <a:r>
              <a:rPr kumimoji="0" lang="en-US" altLang="zh-CN" sz="1600" kern="0" dirty="0">
                <a:solidFill>
                  <a:srgbClr val="0000FF"/>
                </a:solidFill>
                <a:latin typeface="微软雅黑" pitchFamily="34" charset="-122"/>
                <a:ea typeface="微软雅黑" pitchFamily="34" charset="-122"/>
              </a:rPr>
              <a:t>public Exception()</a:t>
            </a:r>
            <a:r>
              <a:rPr kumimoji="0" lang="zh-CN" altLang="en-US" sz="1600" kern="0" dirty="0">
                <a:solidFill>
                  <a:srgbClr val="0000FF"/>
                </a:solidFill>
                <a:latin typeface="微软雅黑" pitchFamily="34" charset="-122"/>
                <a:ea typeface="微软雅黑" pitchFamily="34" charset="-122"/>
              </a:rPr>
              <a:t>；</a:t>
            </a:r>
            <a:endParaRPr kumimoji="0" lang="en-US" altLang="zh-CN" sz="1600" kern="0" dirty="0">
              <a:solidFill>
                <a:srgbClr val="0000FF"/>
              </a:solidFill>
              <a:latin typeface="微软雅黑" pitchFamily="34" charset="-122"/>
              <a:ea typeface="微软雅黑" pitchFamily="34" charset="-122"/>
            </a:endParaRPr>
          </a:p>
          <a:p>
            <a:pPr>
              <a:lnSpc>
                <a:spcPct val="150000"/>
              </a:lnSpc>
              <a:buFontTx/>
              <a:buNone/>
            </a:pPr>
            <a:r>
              <a:rPr kumimoji="0" lang="zh-CN" altLang="en-US" sz="1600" kern="0" dirty="0">
                <a:latin typeface="微软雅黑" pitchFamily="34" charset="-122"/>
                <a:ea typeface="微软雅黑" pitchFamily="34" charset="-122"/>
              </a:rPr>
              <a:t>    </a:t>
            </a:r>
            <a:r>
              <a:rPr kumimoji="0" lang="en-US" altLang="zh-CN" sz="1600" kern="0" dirty="0">
                <a:solidFill>
                  <a:srgbClr val="0000FF"/>
                </a:solidFill>
                <a:latin typeface="微软雅黑" pitchFamily="34" charset="-122"/>
                <a:ea typeface="微软雅黑" pitchFamily="34" charset="-122"/>
              </a:rPr>
              <a:t>public Exception(String s); </a:t>
            </a:r>
            <a:r>
              <a:rPr kumimoji="0" lang="en-US" altLang="zh-CN" sz="1600" kern="0" dirty="0">
                <a:latin typeface="微软雅黑" pitchFamily="34" charset="-122"/>
                <a:ea typeface="微软雅黑" pitchFamily="34" charset="-122"/>
              </a:rPr>
              <a:t>//s</a:t>
            </a:r>
            <a:r>
              <a:rPr kumimoji="0" lang="zh-CN" altLang="en-US" sz="1600" kern="0" dirty="0">
                <a:latin typeface="微软雅黑" pitchFamily="34" charset="-122"/>
                <a:ea typeface="微软雅黑" pitchFamily="34" charset="-122"/>
              </a:rPr>
              <a:t>是对该例外所对应的错误的描述。</a:t>
            </a:r>
          </a:p>
        </p:txBody>
      </p:sp>
      <p:sp>
        <p:nvSpPr>
          <p:cNvPr id="2" name="矩形 1"/>
          <p:cNvSpPr/>
          <p:nvPr/>
        </p:nvSpPr>
        <p:spPr>
          <a:xfrm>
            <a:off x="2210734" y="1881741"/>
            <a:ext cx="6237116" cy="2634119"/>
          </a:xfrm>
          <a:prstGeom prst="rect">
            <a:avLst/>
          </a:prstGeom>
          <a:ln>
            <a:solidFill>
              <a:srgbClr val="5089F8"/>
            </a:solidFill>
          </a:ln>
        </p:spPr>
        <p:txBody>
          <a:bodyPr wrap="square">
            <a:spAutoFit/>
          </a:bodyPr>
          <a:lstStyle/>
          <a:p>
            <a:pPr>
              <a:lnSpc>
                <a:spcPct val="150000"/>
              </a:lnSpc>
              <a:buFontTx/>
              <a:buNone/>
            </a:pPr>
            <a:r>
              <a:rPr kumimoji="0" lang="zh-CN" altLang="en-US" sz="1600" kern="0" dirty="0">
                <a:latin typeface="微软雅黑" pitchFamily="34" charset="-122"/>
                <a:ea typeface="微软雅黑" pitchFamily="34" charset="-122"/>
              </a:rPr>
              <a:t>从父类</a:t>
            </a:r>
            <a:r>
              <a:rPr kumimoji="0" lang="en-US" altLang="zh-CN" sz="1600" kern="0" dirty="0">
                <a:latin typeface="微软雅黑" pitchFamily="34" charset="-122"/>
                <a:ea typeface="微软雅黑" pitchFamily="34" charset="-122"/>
              </a:rPr>
              <a:t>Throwable</a:t>
            </a:r>
            <a:r>
              <a:rPr kumimoji="0" lang="zh-CN" altLang="en-US" sz="1600" kern="0" dirty="0">
                <a:latin typeface="微软雅黑" pitchFamily="34" charset="-122"/>
                <a:ea typeface="微软雅黑" pitchFamily="34" charset="-122"/>
              </a:rPr>
              <a:t>继承的常用方法：</a:t>
            </a:r>
          </a:p>
          <a:p>
            <a:pPr>
              <a:lnSpc>
                <a:spcPct val="150000"/>
              </a:lnSpc>
              <a:buFontTx/>
              <a:buNone/>
            </a:pPr>
            <a:r>
              <a:rPr kumimoji="0" lang="en-US" altLang="zh-CN" sz="1600" kern="0" dirty="0">
                <a:solidFill>
                  <a:srgbClr val="0000FF"/>
                </a:solidFill>
                <a:latin typeface="微软雅黑" pitchFamily="34" charset="-122"/>
                <a:ea typeface="微软雅黑" pitchFamily="34" charset="-122"/>
              </a:rPr>
              <a:t>1</a:t>
            </a:r>
            <a:r>
              <a:rPr kumimoji="0" lang="zh-CN" altLang="en-US" sz="1600" kern="0" dirty="0">
                <a:solidFill>
                  <a:srgbClr val="0000FF"/>
                </a:solidFill>
                <a:latin typeface="微软雅黑" pitchFamily="34" charset="-122"/>
                <a:ea typeface="微软雅黑" pitchFamily="34" charset="-122"/>
              </a:rPr>
              <a:t>） </a:t>
            </a:r>
            <a:r>
              <a:rPr kumimoji="0" lang="en-US" altLang="zh-CN" sz="1600" kern="0" dirty="0">
                <a:solidFill>
                  <a:srgbClr val="0000FF"/>
                </a:solidFill>
                <a:latin typeface="微软雅黑" pitchFamily="34" charset="-122"/>
                <a:ea typeface="微软雅黑" pitchFamily="34" charset="-122"/>
              </a:rPr>
              <a:t>public String </a:t>
            </a:r>
            <a:r>
              <a:rPr kumimoji="0" lang="en-US" altLang="zh-CN" sz="1600" kern="0" dirty="0" err="1">
                <a:solidFill>
                  <a:srgbClr val="0000FF"/>
                </a:solidFill>
                <a:latin typeface="微软雅黑" pitchFamily="34" charset="-122"/>
                <a:ea typeface="微软雅黑" pitchFamily="34" charset="-122"/>
              </a:rPr>
              <a:t>toString</a:t>
            </a:r>
            <a:r>
              <a:rPr kumimoji="0" lang="en-US" altLang="zh-CN" sz="1600" kern="0" dirty="0">
                <a:solidFill>
                  <a:srgbClr val="0000FF"/>
                </a:solidFill>
                <a:latin typeface="微软雅黑" pitchFamily="34" charset="-122"/>
                <a:ea typeface="微软雅黑" pitchFamily="34" charset="-122"/>
              </a:rPr>
              <a:t>();</a:t>
            </a:r>
          </a:p>
          <a:p>
            <a:pPr>
              <a:lnSpc>
                <a:spcPct val="150000"/>
              </a:lnSpc>
              <a:buFontTx/>
              <a:buNone/>
            </a:pPr>
            <a:r>
              <a:rPr kumimoji="0" lang="en-US" altLang="zh-CN" sz="1600" kern="0" dirty="0">
                <a:latin typeface="微软雅黑" pitchFamily="34" charset="-122"/>
                <a:ea typeface="微软雅黑" pitchFamily="34" charset="-122"/>
              </a:rPr>
              <a:t>      </a:t>
            </a:r>
            <a:r>
              <a:rPr kumimoji="0" lang="zh-CN" altLang="en-US" sz="1600" kern="0" dirty="0">
                <a:latin typeface="微软雅黑" pitchFamily="34" charset="-122"/>
                <a:ea typeface="微软雅黑" pitchFamily="34" charset="-122"/>
              </a:rPr>
              <a:t>该方法返回描述当前</a:t>
            </a:r>
            <a:r>
              <a:rPr kumimoji="0" lang="en-US" altLang="zh-CN" sz="1600" kern="0" dirty="0">
                <a:latin typeface="微软雅黑" pitchFamily="34" charset="-122"/>
                <a:ea typeface="微软雅黑" pitchFamily="34" charset="-122"/>
              </a:rPr>
              <a:t>Exception</a:t>
            </a:r>
            <a:r>
              <a:rPr kumimoji="0" lang="zh-CN" altLang="en-US" sz="1600" kern="0" dirty="0">
                <a:latin typeface="微软雅黑" pitchFamily="34" charset="-122"/>
                <a:ea typeface="微软雅黑" pitchFamily="34" charset="-122"/>
              </a:rPr>
              <a:t>类信息的字符串。</a:t>
            </a:r>
          </a:p>
          <a:p>
            <a:pPr>
              <a:lnSpc>
                <a:spcPct val="150000"/>
              </a:lnSpc>
              <a:buFontTx/>
              <a:buNone/>
            </a:pPr>
            <a:r>
              <a:rPr kumimoji="0" lang="en-US" altLang="zh-CN" sz="1600" kern="0" dirty="0">
                <a:solidFill>
                  <a:srgbClr val="0000FF"/>
                </a:solidFill>
                <a:latin typeface="微软雅黑" pitchFamily="34" charset="-122"/>
                <a:ea typeface="微软雅黑" pitchFamily="34" charset="-122"/>
              </a:rPr>
              <a:t>2</a:t>
            </a:r>
            <a:r>
              <a:rPr kumimoji="0" lang="zh-CN" altLang="en-US" sz="1600" kern="0" dirty="0">
                <a:solidFill>
                  <a:srgbClr val="0000FF"/>
                </a:solidFill>
                <a:latin typeface="微软雅黑" pitchFamily="34" charset="-122"/>
                <a:ea typeface="微软雅黑" pitchFamily="34" charset="-122"/>
              </a:rPr>
              <a:t>） </a:t>
            </a:r>
            <a:r>
              <a:rPr kumimoji="0" lang="en-US" altLang="zh-CN" sz="1600" kern="0" dirty="0">
                <a:solidFill>
                  <a:srgbClr val="0000FF"/>
                </a:solidFill>
                <a:latin typeface="微软雅黑" pitchFamily="34" charset="-122"/>
                <a:ea typeface="微软雅黑" pitchFamily="34" charset="-122"/>
              </a:rPr>
              <a:t>public void </a:t>
            </a:r>
            <a:r>
              <a:rPr kumimoji="0" lang="en-US" altLang="zh-CN" sz="1600" kern="0" dirty="0" err="1">
                <a:solidFill>
                  <a:srgbClr val="0000FF"/>
                </a:solidFill>
                <a:latin typeface="微软雅黑" pitchFamily="34" charset="-122"/>
                <a:ea typeface="微软雅黑" pitchFamily="34" charset="-122"/>
              </a:rPr>
              <a:t>printStackTrace</a:t>
            </a:r>
            <a:r>
              <a:rPr kumimoji="0" lang="en-US" altLang="zh-CN" sz="1600" kern="0" dirty="0">
                <a:solidFill>
                  <a:srgbClr val="0000FF"/>
                </a:solidFill>
                <a:latin typeface="微软雅黑" pitchFamily="34" charset="-122"/>
                <a:ea typeface="微软雅黑" pitchFamily="34" charset="-122"/>
              </a:rPr>
              <a:t>(); </a:t>
            </a:r>
          </a:p>
          <a:p>
            <a:pPr lvl="1">
              <a:lnSpc>
                <a:spcPct val="150000"/>
              </a:lnSpc>
            </a:pPr>
            <a:r>
              <a:rPr kumimoji="0" lang="zh-CN" altLang="en-US" sz="1600" kern="0" dirty="0">
                <a:latin typeface="微软雅黑" pitchFamily="34" charset="-122"/>
                <a:ea typeface="微软雅黑" pitchFamily="34" charset="-122"/>
              </a:rPr>
              <a:t>该方法的功能是完成一个打印操作，在屏幕上输出当前异常对象的堆栈轨迹（从产生到捕获），即从主方法</a:t>
            </a:r>
            <a:r>
              <a:rPr kumimoji="0" lang="en-US" altLang="zh-CN" sz="1600" kern="0" dirty="0">
                <a:latin typeface="微软雅黑" pitchFamily="34" charset="-122"/>
                <a:ea typeface="微软雅黑" pitchFamily="34" charset="-122"/>
              </a:rPr>
              <a:t>main</a:t>
            </a:r>
            <a:r>
              <a:rPr kumimoji="0" lang="zh-CN" altLang="en-US" sz="1600" kern="0" dirty="0">
                <a:latin typeface="微软雅黑" pitchFamily="34" charset="-122"/>
                <a:ea typeface="微软雅黑" pitchFamily="34" charset="-122"/>
              </a:rPr>
              <a:t>开始到产生异常的对象或类的方法。（便于找出错误</a:t>
            </a:r>
            <a:r>
              <a:rPr kumimoji="0" lang="zh-CN" altLang="en-US" sz="1600" kern="0">
                <a:latin typeface="微软雅黑" pitchFamily="34" charset="-122"/>
                <a:ea typeface="微软雅黑" pitchFamily="34" charset="-122"/>
              </a:rPr>
              <a:t>，进行调试）</a:t>
            </a:r>
            <a:endParaRPr kumimoji="0" lang="zh-CN" altLang="en-US" sz="1600" kern="0" dirty="0">
              <a:latin typeface="微软雅黑" pitchFamily="34" charset="-122"/>
              <a:ea typeface="微软雅黑" pitchFamily="34" charset="-122"/>
            </a:endParaRPr>
          </a:p>
        </p:txBody>
      </p:sp>
      <p:grpSp>
        <p:nvGrpSpPr>
          <p:cNvPr id="4" name="组合 3"/>
          <p:cNvGrpSpPr/>
          <p:nvPr/>
        </p:nvGrpSpPr>
        <p:grpSpPr>
          <a:xfrm>
            <a:off x="-28228" y="835036"/>
            <a:ext cx="2257605" cy="3935519"/>
            <a:chOff x="-28228" y="835036"/>
            <a:chExt cx="2257605" cy="3935519"/>
          </a:xfrm>
        </p:grpSpPr>
        <p:sp>
          <p:nvSpPr>
            <p:cNvPr id="22" name="Line 30"/>
            <p:cNvSpPr>
              <a:spLocks noChangeShapeType="1"/>
            </p:cNvSpPr>
            <p:nvPr/>
          </p:nvSpPr>
          <p:spPr bwMode="gray">
            <a:xfrm flipH="1">
              <a:off x="884151" y="3341000"/>
              <a:ext cx="1192364" cy="1370927"/>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8" name="组合 7"/>
            <p:cNvGrpSpPr/>
            <p:nvPr/>
          </p:nvGrpSpPr>
          <p:grpSpPr>
            <a:xfrm>
              <a:off x="-28228" y="835036"/>
              <a:ext cx="2249619" cy="3935519"/>
              <a:chOff x="-15795" y="1635530"/>
              <a:chExt cx="3020749" cy="5284550"/>
            </a:xfrm>
          </p:grpSpPr>
          <p:sp>
            <p:nvSpPr>
              <p:cNvPr id="11" name="Line 30"/>
              <p:cNvSpPr>
                <a:spLocks noChangeShapeType="1"/>
              </p:cNvSpPr>
              <p:nvPr/>
            </p:nvSpPr>
            <p:spPr bwMode="gray">
              <a:xfrm flipH="1">
                <a:off x="1198608" y="3914219"/>
                <a:ext cx="1601085" cy="1840858"/>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3" name="Line 36"/>
              <p:cNvSpPr>
                <a:spLocks noChangeShapeType="1"/>
              </p:cNvSpPr>
              <p:nvPr/>
            </p:nvSpPr>
            <p:spPr bwMode="gray">
              <a:xfrm flipH="1">
                <a:off x="0" y="2130429"/>
                <a:ext cx="2182900" cy="4498971"/>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4" name="Group 40"/>
              <p:cNvGrpSpPr>
                <a:grpSpLocks/>
              </p:cNvGrpSpPr>
              <p:nvPr/>
            </p:nvGrpSpPr>
            <p:grpSpPr bwMode="auto">
              <a:xfrm>
                <a:off x="-15795" y="4618410"/>
                <a:ext cx="2290308" cy="2301670"/>
                <a:chOff x="-10" y="2733"/>
                <a:chExt cx="1450" cy="1483"/>
              </a:xfrm>
            </p:grpSpPr>
            <p:sp>
              <p:nvSpPr>
                <p:cNvPr id="17"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8"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Arc 44"/>
                <p:cNvSpPr>
                  <a:spLocks/>
                </p:cNvSpPr>
                <p:nvPr/>
              </p:nvSpPr>
              <p:spPr bwMode="gray">
                <a:xfrm>
                  <a:off x="-10" y="2871"/>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0" name="Text Box 45"/>
                <p:cNvSpPr txBox="1">
                  <a:spLocks noChangeArrowheads="1"/>
                </p:cNvSpPr>
                <p:nvPr/>
              </p:nvSpPr>
              <p:spPr bwMode="gray">
                <a:xfrm>
                  <a:off x="2" y="3355"/>
                  <a:ext cx="1184" cy="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kern="0" dirty="0">
                      <a:solidFill>
                        <a:schemeClr val="bg1"/>
                      </a:solidFill>
                      <a:latin typeface="微软雅黑" pitchFamily="34" charset="-122"/>
                      <a:ea typeface="微软雅黑" pitchFamily="34" charset="-122"/>
                    </a:rPr>
                    <a:t>Java</a:t>
                  </a:r>
                  <a:r>
                    <a:rPr kumimoji="0" lang="zh-CN" altLang="en-US" sz="1800" b="1" kern="0" dirty="0">
                      <a:solidFill>
                        <a:schemeClr val="bg1"/>
                      </a:solidFill>
                      <a:latin typeface="微软雅黑" pitchFamily="34" charset="-122"/>
                      <a:ea typeface="微软雅黑" pitchFamily="34" charset="-122"/>
                    </a:rPr>
                    <a:t>的</a:t>
                  </a:r>
                  <a:r>
                    <a:rPr kumimoji="0" lang="en-US" altLang="zh-CN" sz="1800" b="1" kern="0" dirty="0">
                      <a:solidFill>
                        <a:schemeClr val="bg1"/>
                      </a:solidFill>
                      <a:latin typeface="微软雅黑" pitchFamily="34" charset="-122"/>
                      <a:ea typeface="微软雅黑" pitchFamily="34" charset="-122"/>
                    </a:rPr>
                    <a:t>Exception</a:t>
                  </a:r>
                  <a:r>
                    <a:rPr kumimoji="0" lang="zh-CN" altLang="en-US" sz="1800" b="1" kern="0" dirty="0">
                      <a:solidFill>
                        <a:schemeClr val="bg1"/>
                      </a:solidFill>
                      <a:latin typeface="微软雅黑" pitchFamily="34" charset="-122"/>
                      <a:ea typeface="微软雅黑" pitchFamily="34" charset="-122"/>
                    </a:rPr>
                    <a:t>类</a:t>
                  </a:r>
                  <a:endParaRPr kumimoji="0" lang="en-US" altLang="zh-CN" sz="1800" b="1" kern="0" dirty="0">
                    <a:solidFill>
                      <a:schemeClr val="bg1"/>
                    </a:solidFill>
                    <a:latin typeface="微软雅黑" pitchFamily="34" charset="-122"/>
                    <a:ea typeface="微软雅黑" pitchFamily="34" charset="-122"/>
                  </a:endParaRPr>
                </a:p>
              </p:txBody>
            </p:sp>
          </p:grpSp>
          <p:sp>
            <p:nvSpPr>
              <p:cNvPr id="15" name="AutoShape 55"/>
              <p:cNvSpPr>
                <a:spLocks noChangeArrowheads="1"/>
              </p:cNvSpPr>
              <p:nvPr/>
            </p:nvSpPr>
            <p:spPr bwMode="gray">
              <a:xfrm>
                <a:off x="2184263" y="163553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6" name="AutoShape 58"/>
              <p:cNvSpPr>
                <a:spLocks noChangeArrowheads="1"/>
              </p:cNvSpPr>
              <p:nvPr/>
            </p:nvSpPr>
            <p:spPr bwMode="gray">
              <a:xfrm>
                <a:off x="2776353" y="3717626"/>
                <a:ext cx="228601"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3" name="AutoShape 58"/>
            <p:cNvSpPr>
              <a:spLocks noChangeArrowheads="1"/>
            </p:cNvSpPr>
            <p:nvPr/>
          </p:nvSpPr>
          <p:spPr bwMode="gray">
            <a:xfrm>
              <a:off x="2059133" y="3194593"/>
              <a:ext cx="17024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Tree>
    <p:extLst>
      <p:ext uri="{BB962C8B-B14F-4D97-AF65-F5344CB8AC3E}">
        <p14:creationId xmlns:p14="http://schemas.microsoft.com/office/powerpoint/2010/main" val="4064742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36" name="组合 35"/>
          <p:cNvGrpSpPr/>
          <p:nvPr/>
        </p:nvGrpSpPr>
        <p:grpSpPr>
          <a:xfrm>
            <a:off x="0" y="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kumimoji="0" lang="en-US" altLang="zh-CN" sz="2000" kern="0" dirty="0" err="1">
                  <a:solidFill>
                    <a:srgbClr val="0000FF"/>
                  </a:solidFill>
                  <a:latin typeface="微软雅黑" pitchFamily="34" charset="-122"/>
                  <a:ea typeface="微软雅黑" pitchFamily="34" charset="-122"/>
                </a:rPr>
                <a:t>printStackTrace</a:t>
              </a:r>
              <a:endParaRPr lang="zh-CN" altLang="en-US" sz="2000" b="1" dirty="0">
                <a:ln w="0"/>
                <a:latin typeface="微软雅黑" panose="020B0503020204020204" pitchFamily="34" charset="-122"/>
                <a:ea typeface="微软雅黑" panose="020B0503020204020204" pitchFamily="34" charset="-122"/>
              </a:endParaRPr>
            </a:p>
          </p:txBody>
        </p:sp>
      </p:grpSp>
      <p:pic>
        <p:nvPicPr>
          <p:cNvPr id="5" name="图片 4">
            <a:extLst>
              <a:ext uri="{FF2B5EF4-FFF2-40B4-BE49-F238E27FC236}">
                <a16:creationId xmlns:a16="http://schemas.microsoft.com/office/drawing/2014/main" id="{18157720-184F-7C8D-AFE4-8AB9F8146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528" y="1203015"/>
            <a:ext cx="4391472" cy="2737470"/>
          </a:xfrm>
          <a:prstGeom prst="rect">
            <a:avLst/>
          </a:prstGeom>
          <a:ln>
            <a:solidFill>
              <a:schemeClr val="tx1"/>
            </a:solidFill>
          </a:ln>
        </p:spPr>
      </p:pic>
      <p:pic>
        <p:nvPicPr>
          <p:cNvPr id="7" name="图片 6">
            <a:extLst>
              <a:ext uri="{FF2B5EF4-FFF2-40B4-BE49-F238E27FC236}">
                <a16:creationId xmlns:a16="http://schemas.microsoft.com/office/drawing/2014/main" id="{2FCA6CE3-4A08-BFCC-9239-9D7826436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59582"/>
            <a:ext cx="4752090" cy="3312368"/>
          </a:xfrm>
          <a:prstGeom prst="rect">
            <a:avLst/>
          </a:prstGeom>
          <a:ln>
            <a:solidFill>
              <a:schemeClr val="tx1"/>
            </a:solidFill>
          </a:ln>
        </p:spPr>
      </p:pic>
      <p:cxnSp>
        <p:nvCxnSpPr>
          <p:cNvPr id="10" name="直线箭头连接符 9">
            <a:extLst>
              <a:ext uri="{FF2B5EF4-FFF2-40B4-BE49-F238E27FC236}">
                <a16:creationId xmlns:a16="http://schemas.microsoft.com/office/drawing/2014/main" id="{4D5D1C4B-C153-5E61-65D7-F92FDC57EA8B}"/>
              </a:ext>
            </a:extLst>
          </p:cNvPr>
          <p:cNvCxnSpPr/>
          <p:nvPr/>
        </p:nvCxnSpPr>
        <p:spPr bwMode="auto">
          <a:xfrm flipH="1">
            <a:off x="2987824" y="3147814"/>
            <a:ext cx="2016224" cy="2160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线箭头连接符 12">
            <a:extLst>
              <a:ext uri="{FF2B5EF4-FFF2-40B4-BE49-F238E27FC236}">
                <a16:creationId xmlns:a16="http://schemas.microsoft.com/office/drawing/2014/main" id="{677CF1A1-E28F-EE14-A159-8BA435448B6C}"/>
              </a:ext>
            </a:extLst>
          </p:cNvPr>
          <p:cNvCxnSpPr/>
          <p:nvPr/>
        </p:nvCxnSpPr>
        <p:spPr bwMode="auto">
          <a:xfrm flipH="1" flipV="1">
            <a:off x="2699792" y="2571750"/>
            <a:ext cx="4104456" cy="576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 name="图片 14">
            <a:extLst>
              <a:ext uri="{FF2B5EF4-FFF2-40B4-BE49-F238E27FC236}">
                <a16:creationId xmlns:a16="http://schemas.microsoft.com/office/drawing/2014/main" id="{39A2CA99-3341-B9E5-CCE4-6730E85EC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189" y="31206"/>
            <a:ext cx="5155208" cy="3148291"/>
          </a:xfrm>
          <a:prstGeom prst="rect">
            <a:avLst/>
          </a:prstGeom>
          <a:ln>
            <a:solidFill>
              <a:schemeClr val="tx1"/>
            </a:solidFill>
          </a:ln>
        </p:spPr>
      </p:pic>
    </p:spTree>
    <p:extLst>
      <p:ext uri="{BB962C8B-B14F-4D97-AF65-F5344CB8AC3E}">
        <p14:creationId xmlns:p14="http://schemas.microsoft.com/office/powerpoint/2010/main" val="1707437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36" name="组合 35"/>
          <p:cNvGrpSpPr/>
          <p:nvPr/>
        </p:nvGrpSpPr>
        <p:grpSpPr>
          <a:xfrm>
            <a:off x="0" y="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en-US" altLang="zh-CN" sz="2000" b="1" dirty="0">
                  <a:ln w="0"/>
                  <a:latin typeface="微软雅黑" panose="020B0503020204020204" pitchFamily="34" charset="-122"/>
                  <a:ea typeface="微软雅黑" panose="020B0503020204020204" pitchFamily="34" charset="-122"/>
                </a:rPr>
                <a:t>3.7.1   </a:t>
              </a:r>
              <a:r>
                <a:rPr lang="zh-CN" altLang="en-US" sz="2000" b="1" dirty="0">
                  <a:ln w="0"/>
                  <a:latin typeface="微软雅黑" panose="020B0503020204020204" pitchFamily="34" charset="-122"/>
                  <a:ea typeface="微软雅黑" panose="020B0503020204020204" pitchFamily="34" charset="-122"/>
                </a:rPr>
                <a:t>异常类的定义</a:t>
              </a:r>
            </a:p>
          </p:txBody>
        </p:sp>
      </p:grpSp>
      <p:grpSp>
        <p:nvGrpSpPr>
          <p:cNvPr id="7" name="组合 6"/>
          <p:cNvGrpSpPr/>
          <p:nvPr/>
        </p:nvGrpSpPr>
        <p:grpSpPr>
          <a:xfrm>
            <a:off x="-1880" y="843558"/>
            <a:ext cx="8532353" cy="3836385"/>
            <a:chOff x="-9459" y="807758"/>
            <a:chExt cx="8532353" cy="3836385"/>
          </a:xfrm>
        </p:grpSpPr>
        <p:grpSp>
          <p:nvGrpSpPr>
            <p:cNvPr id="4" name="组合 3"/>
            <p:cNvGrpSpPr/>
            <p:nvPr/>
          </p:nvGrpSpPr>
          <p:grpSpPr>
            <a:xfrm>
              <a:off x="-9459" y="807758"/>
              <a:ext cx="2156419" cy="3836385"/>
              <a:chOff x="-3" y="1706563"/>
              <a:chExt cx="2895602" cy="5151434"/>
            </a:xfrm>
          </p:grpSpPr>
          <p:sp>
            <p:nvSpPr>
              <p:cNvPr id="6" name="Line 30"/>
              <p:cNvSpPr>
                <a:spLocks noChangeShapeType="1"/>
              </p:cNvSpPr>
              <p:nvPr/>
            </p:nvSpPr>
            <p:spPr bwMode="gray">
              <a:xfrm flipH="1">
                <a:off x="0" y="3962400"/>
                <a:ext cx="609600" cy="2667000"/>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0" name="Line 34"/>
              <p:cNvSpPr>
                <a:spLocks noChangeShapeType="1"/>
              </p:cNvSpPr>
              <p:nvPr/>
            </p:nvSpPr>
            <p:spPr bwMode="gray">
              <a:xfrm flipH="1">
                <a:off x="-3" y="2625831"/>
                <a:ext cx="2895602" cy="4003568"/>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2" name="Line 36"/>
              <p:cNvSpPr>
                <a:spLocks noChangeShapeType="1"/>
              </p:cNvSpPr>
              <p:nvPr/>
            </p:nvSpPr>
            <p:spPr bwMode="gray">
              <a:xfrm flipH="1">
                <a:off x="0" y="2243138"/>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6" name="Group 40"/>
              <p:cNvGrpSpPr>
                <a:grpSpLocks/>
              </p:cNvGrpSpPr>
              <p:nvPr/>
            </p:nvGrpSpPr>
            <p:grpSpPr bwMode="auto">
              <a:xfrm>
                <a:off x="0" y="4618409"/>
                <a:ext cx="2274513" cy="2239588"/>
                <a:chOff x="0" y="2733"/>
                <a:chExt cx="1440" cy="1443"/>
              </a:xfrm>
            </p:grpSpPr>
            <p:sp>
              <p:nvSpPr>
                <p:cNvPr id="31"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3"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4"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5" name="Text Box 45"/>
                <p:cNvSpPr txBox="1">
                  <a:spLocks noChangeArrowheads="1"/>
                </p:cNvSpPr>
                <p:nvPr/>
              </p:nvSpPr>
              <p:spPr bwMode="gray">
                <a:xfrm>
                  <a:off x="50" y="3327"/>
                  <a:ext cx="1066" cy="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000" b="1" kern="0" dirty="0">
                      <a:solidFill>
                        <a:sysClr val="window" lastClr="FFFFFF"/>
                      </a:solidFill>
                      <a:latin typeface="微软雅黑" pitchFamily="34" charset="-122"/>
                      <a:ea typeface="微软雅黑" pitchFamily="34" charset="-122"/>
                    </a:rPr>
                    <a:t>Java</a:t>
                  </a:r>
                  <a:r>
                    <a:rPr kumimoji="0" lang="zh-CN" altLang="en-US" sz="2000" b="1" kern="0" dirty="0">
                      <a:solidFill>
                        <a:sysClr val="window" lastClr="FFFFFF"/>
                      </a:solidFill>
                      <a:latin typeface="微软雅黑" pitchFamily="34" charset="-122"/>
                      <a:ea typeface="微软雅黑" pitchFamily="34" charset="-122"/>
                    </a:rPr>
                    <a:t>的</a:t>
                  </a:r>
                  <a:endParaRPr kumimoji="0" lang="en-US" altLang="zh-CN" sz="2000" b="1" kern="0" dirty="0">
                    <a:solidFill>
                      <a:sysClr val="window" lastClr="FFFFFF"/>
                    </a:solidFill>
                    <a:latin typeface="微软雅黑" pitchFamily="34" charset="-122"/>
                    <a:ea typeface="微软雅黑" pitchFamily="34" charset="-122"/>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运行异常</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25" name="AutoShape 55"/>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8" name="AutoShape 58"/>
              <p:cNvSpPr>
                <a:spLocks noChangeArrowheads="1"/>
              </p:cNvSpPr>
              <p:nvPr/>
            </p:nvSpPr>
            <p:spPr bwMode="gray">
              <a:xfrm>
                <a:off x="534988" y="3732213"/>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43" name="AutoShape 32"/>
            <p:cNvSpPr>
              <a:spLocks noChangeArrowheads="1"/>
            </p:cNvSpPr>
            <p:nvPr/>
          </p:nvSpPr>
          <p:spPr bwMode="gray">
            <a:xfrm>
              <a:off x="2102856" y="1336717"/>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 name="矩形 1"/>
            <p:cNvSpPr/>
            <p:nvPr/>
          </p:nvSpPr>
          <p:spPr>
            <a:xfrm>
              <a:off x="2338188" y="958654"/>
              <a:ext cx="6184706" cy="338554"/>
            </a:xfrm>
            <a:prstGeom prst="rect">
              <a:avLst/>
            </a:prstGeom>
          </p:spPr>
          <p:txBody>
            <a:bodyPr wrap="none">
              <a:spAutoFit/>
            </a:bodyPr>
            <a:lstStyle/>
            <a:p>
              <a:r>
                <a:rPr lang="en-US" altLang="zh-CN" sz="1600" kern="0" dirty="0">
                  <a:solidFill>
                    <a:srgbClr val="0000FF"/>
                  </a:solidFill>
                  <a:latin typeface="微软雅黑" panose="020B0503020204020204" pitchFamily="34" charset="-122"/>
                  <a:ea typeface="微软雅黑" panose="020B0503020204020204" pitchFamily="34" charset="-122"/>
                  <a:cs typeface="+mj-cs"/>
                </a:rPr>
                <a:t>Java</a:t>
              </a:r>
              <a:r>
                <a:rPr lang="zh-CN" altLang="en-US" sz="1600" kern="0" dirty="0">
                  <a:solidFill>
                    <a:srgbClr val="0000FF"/>
                  </a:solidFill>
                  <a:latin typeface="微软雅黑" panose="020B0503020204020204" pitchFamily="34" charset="-122"/>
                  <a:ea typeface="微软雅黑" panose="020B0503020204020204" pitchFamily="34" charset="-122"/>
                  <a:cs typeface="+mj-cs"/>
                </a:rPr>
                <a:t>中常见的系统定义的运行异常与所对应的系统运行错误一览表</a:t>
              </a:r>
            </a:p>
          </p:txBody>
        </p:sp>
      </p:grpSp>
      <p:graphicFrame>
        <p:nvGraphicFramePr>
          <p:cNvPr id="70" name="Group 3"/>
          <p:cNvGraphicFramePr>
            <a:graphicFrameLocks noGrp="1"/>
          </p:cNvGraphicFramePr>
          <p:nvPr>
            <p:extLst>
              <p:ext uri="{D42A27DB-BD31-4B8C-83A1-F6EECF244321}">
                <p14:modId xmlns:p14="http://schemas.microsoft.com/office/powerpoint/2010/main" val="1476434993"/>
              </p:ext>
            </p:extLst>
          </p:nvPr>
        </p:nvGraphicFramePr>
        <p:xfrm>
          <a:off x="2316967" y="1533375"/>
          <a:ext cx="6264696" cy="2326793"/>
        </p:xfrm>
        <a:graphic>
          <a:graphicData uri="http://schemas.openxmlformats.org/drawingml/2006/table">
            <a:tbl>
              <a:tblPr/>
              <a:tblGrid>
                <a:gridCol w="3132348">
                  <a:extLst>
                    <a:ext uri="{9D8B030D-6E8A-4147-A177-3AD203B41FA5}">
                      <a16:colId xmlns:a16="http://schemas.microsoft.com/office/drawing/2014/main" val="20000"/>
                    </a:ext>
                  </a:extLst>
                </a:gridCol>
                <a:gridCol w="3132348">
                  <a:extLst>
                    <a:ext uri="{9D8B030D-6E8A-4147-A177-3AD203B41FA5}">
                      <a16:colId xmlns:a16="http://schemas.microsoft.com/office/drawing/2014/main" val="20001"/>
                    </a:ext>
                  </a:extLst>
                </a:gridCol>
              </a:tblGrid>
              <a:tr h="323591">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1" lang="zh-CN" altLang="en-US" sz="1400" b="1" i="0" u="none" strike="noStrike" cap="none" normalizeH="0" baseline="0" dirty="0">
                          <a:ln>
                            <a:noFill/>
                          </a:ln>
                          <a:solidFill>
                            <a:schemeClr val="tx2"/>
                          </a:solidFill>
                          <a:effectLst/>
                          <a:latin typeface="Times New Roman" pitchFamily="18" charset="0"/>
                          <a:ea typeface="楷体_GB2312" pitchFamily="49" charset="-122"/>
                        </a:rPr>
                        <a:t>系统定义的运行异常</a:t>
                      </a:r>
                    </a:p>
                  </a:txBody>
                  <a:tcPr marL="66771" marR="66771" marT="25039" marB="250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异常对应的系统运行错误</a:t>
                      </a:r>
                    </a:p>
                  </a:txBody>
                  <a:tcPr marL="66771" marR="66771" marT="25039" marB="250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5257">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en-US" altLang="zh-CN" sz="1400" b="1" i="0" u="none" strike="noStrike" cap="none" normalizeH="0" baseline="0" dirty="0" err="1">
                          <a:ln>
                            <a:noFill/>
                          </a:ln>
                          <a:solidFill>
                            <a:schemeClr val="tx2"/>
                          </a:solidFill>
                          <a:effectLst/>
                          <a:latin typeface="Times New Roman" pitchFamily="18" charset="0"/>
                          <a:ea typeface="宋体" pitchFamily="2" charset="-122"/>
                        </a:rPr>
                        <a:t>ClassNotFoundException</a:t>
                      </a:r>
                      <a:endParaRPr kumimoji="1" lang="en-US" altLang="zh-CN" sz="1400" b="1" i="0" u="none" strike="noStrike" cap="none" normalizeH="0" baseline="0" dirty="0">
                        <a:ln>
                          <a:noFill/>
                        </a:ln>
                        <a:solidFill>
                          <a:schemeClr val="tx2"/>
                        </a:solidFill>
                        <a:effectLst/>
                        <a:latin typeface="Times New Roman" pitchFamily="18" charset="0"/>
                        <a:ea typeface="宋体" pitchFamily="2" charset="-122"/>
                      </a:endParaRPr>
                    </a:p>
                  </a:txBody>
                  <a:tcPr marL="66771" marR="66771" marT="25039" marB="250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未找到欲装载使用的类</a:t>
                      </a:r>
                    </a:p>
                  </a:txBody>
                  <a:tcPr marL="66771" marR="66771" marT="25039" marB="250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8133">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en-US" altLang="zh-CN" sz="1400" b="1" i="0" u="none" strike="noStrike" cap="none" normalizeH="0" baseline="0" dirty="0" err="1">
                          <a:ln>
                            <a:noFill/>
                          </a:ln>
                          <a:solidFill>
                            <a:schemeClr val="tx2"/>
                          </a:solidFill>
                          <a:effectLst/>
                          <a:latin typeface="Times New Roman" pitchFamily="18" charset="0"/>
                          <a:ea typeface="宋体" pitchFamily="2" charset="-122"/>
                        </a:rPr>
                        <a:t>ArrayIndexOutOfBoundsException</a:t>
                      </a:r>
                      <a:endParaRPr kumimoji="1" lang="en-US" altLang="zh-CN" sz="1400" b="1" i="0" u="none" strike="noStrike" cap="none" normalizeH="0" baseline="0" dirty="0">
                        <a:ln>
                          <a:noFill/>
                        </a:ln>
                        <a:solidFill>
                          <a:schemeClr val="tx2"/>
                        </a:solidFill>
                        <a:effectLst/>
                        <a:latin typeface="Times New Roman" pitchFamily="18" charset="0"/>
                        <a:ea typeface="宋体" pitchFamily="2" charset="-122"/>
                      </a:endParaRPr>
                    </a:p>
                  </a:txBody>
                  <a:tcPr marL="66771" marR="66771" marT="25039" marB="250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数组越界使用</a:t>
                      </a:r>
                    </a:p>
                  </a:txBody>
                  <a:tcPr marL="66771" marR="66771" marT="25039" marB="250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257">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en-US" altLang="zh-CN" sz="1400" b="1" i="0" u="none" strike="noStrike" cap="none" normalizeH="0" baseline="0">
                          <a:ln>
                            <a:noFill/>
                          </a:ln>
                          <a:solidFill>
                            <a:schemeClr val="tx2"/>
                          </a:solidFill>
                          <a:effectLst/>
                          <a:latin typeface="Times New Roman" pitchFamily="18" charset="0"/>
                          <a:ea typeface="宋体" pitchFamily="2" charset="-122"/>
                        </a:rPr>
                        <a:t>FileNotFoundException</a:t>
                      </a:r>
                    </a:p>
                  </a:txBody>
                  <a:tcPr marL="66771" marR="66771" marT="25039" marB="250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未找到指定的文件或目录</a:t>
                      </a:r>
                    </a:p>
                  </a:txBody>
                  <a:tcPr marL="66771" marR="66771" marT="25039" marB="250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5257">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en-US" altLang="zh-CN" sz="1400" b="1" i="0" u="none" strike="noStrike" cap="none" normalizeH="0" baseline="0">
                          <a:ln>
                            <a:noFill/>
                          </a:ln>
                          <a:solidFill>
                            <a:schemeClr val="tx2"/>
                          </a:solidFill>
                          <a:effectLst/>
                          <a:latin typeface="Times New Roman" pitchFamily="18" charset="0"/>
                          <a:ea typeface="宋体" pitchFamily="2" charset="-122"/>
                        </a:rPr>
                        <a:t>IOException</a:t>
                      </a:r>
                    </a:p>
                  </a:txBody>
                  <a:tcPr marL="66771" marR="66771" marT="25039" marB="250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输入、输出错误</a:t>
                      </a:r>
                    </a:p>
                  </a:txBody>
                  <a:tcPr marL="66771" marR="66771" marT="25039" marB="250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257">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en-US" altLang="zh-CN" sz="1400" b="1" i="0" u="none" strike="noStrike" cap="none" normalizeH="0" baseline="0">
                          <a:ln>
                            <a:noFill/>
                          </a:ln>
                          <a:solidFill>
                            <a:schemeClr val="tx2"/>
                          </a:solidFill>
                          <a:effectLst/>
                          <a:latin typeface="Times New Roman" pitchFamily="18" charset="0"/>
                          <a:ea typeface="宋体" pitchFamily="2" charset="-122"/>
                        </a:rPr>
                        <a:t>ArithmeticException</a:t>
                      </a:r>
                    </a:p>
                  </a:txBody>
                  <a:tcPr marL="66771" marR="66771" marT="25039" marB="250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算术错误，如除数为</a:t>
                      </a:r>
                      <a:r>
                        <a:rPr kumimoji="1"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a:t>
                      </a:r>
                    </a:p>
                  </a:txBody>
                  <a:tcPr marL="66771" marR="66771" marT="25039" marB="250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257">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en-US" altLang="zh-CN" sz="1400" b="1" i="0" u="none" strike="noStrike" cap="none" normalizeH="0" baseline="0" dirty="0" err="1">
                          <a:ln>
                            <a:noFill/>
                          </a:ln>
                          <a:solidFill>
                            <a:schemeClr val="tx2"/>
                          </a:solidFill>
                          <a:effectLst/>
                          <a:latin typeface="Times New Roman" pitchFamily="18" charset="0"/>
                          <a:ea typeface="宋体" pitchFamily="2" charset="-122"/>
                        </a:rPr>
                        <a:t>NullPointerException</a:t>
                      </a:r>
                      <a:endParaRPr kumimoji="1" lang="en-US" altLang="zh-CN" sz="1400" b="1" i="0" u="none" strike="noStrike" cap="none" normalizeH="0" baseline="0" dirty="0">
                        <a:ln>
                          <a:noFill/>
                        </a:ln>
                        <a:solidFill>
                          <a:schemeClr val="tx2"/>
                        </a:solidFill>
                        <a:effectLst/>
                        <a:latin typeface="Times New Roman" pitchFamily="18" charset="0"/>
                        <a:ea typeface="宋体" pitchFamily="2" charset="-122"/>
                      </a:endParaRPr>
                    </a:p>
                  </a:txBody>
                  <a:tcPr marL="66771" marR="66771" marT="25039" marB="250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chemeClr val="tx1"/>
                          </a:solidFill>
                          <a:latin typeface="Times New Roman" pitchFamily="18" charset="0"/>
                          <a:ea typeface="宋体" pitchFamily="2" charset="-122"/>
                        </a:defRPr>
                      </a:lvl1pPr>
                      <a:lvl2pPr>
                        <a:spcBef>
                          <a:spcPct val="20000"/>
                        </a:spcBef>
                        <a:defRPr kumimoji="1" sz="2400" b="1">
                          <a:solidFill>
                            <a:schemeClr val="tx1"/>
                          </a:solidFill>
                          <a:latin typeface="Times New Roman" pitchFamily="18" charset="0"/>
                          <a:ea typeface="宋体" pitchFamily="2" charset="-122"/>
                        </a:defRPr>
                      </a:lvl2pPr>
                      <a:lvl3pPr>
                        <a:spcBef>
                          <a:spcPct val="20000"/>
                        </a:spcBef>
                        <a:defRPr kumimoji="1" sz="2000" b="1">
                          <a:solidFill>
                            <a:schemeClr val="tx1"/>
                          </a:solidFill>
                          <a:latin typeface="Times New Roman" pitchFamily="18" charset="0"/>
                          <a:ea typeface="宋体" pitchFamily="2" charset="-122"/>
                        </a:defRPr>
                      </a:lvl3pPr>
                      <a:lvl4pPr>
                        <a:spcBef>
                          <a:spcPct val="20000"/>
                        </a:spcBef>
                        <a:defRPr kumimoji="1" b="1">
                          <a:solidFill>
                            <a:schemeClr val="tx1"/>
                          </a:solidFill>
                          <a:latin typeface="Times New Roman" pitchFamily="18" charset="0"/>
                          <a:ea typeface="宋体" pitchFamily="2" charset="-122"/>
                        </a:defRPr>
                      </a:lvl4pPr>
                      <a:lvl5pPr>
                        <a:spcBef>
                          <a:spcPct val="20000"/>
                        </a:spcBef>
                        <a:defRPr kumimoji="1" b="1">
                          <a:solidFill>
                            <a:schemeClr val="tx1"/>
                          </a:solidFill>
                          <a:latin typeface="Times New Roman" pitchFamily="18" charset="0"/>
                          <a:ea typeface="宋体" pitchFamily="2" charset="-122"/>
                        </a:defRPr>
                      </a:lvl5pPr>
                      <a:lvl6pPr fontAlgn="base">
                        <a:spcBef>
                          <a:spcPct val="20000"/>
                        </a:spcBef>
                        <a:spcAft>
                          <a:spcPct val="0"/>
                        </a:spcAft>
                        <a:defRPr kumimoji="1" b="1">
                          <a:solidFill>
                            <a:schemeClr val="tx1"/>
                          </a:solidFill>
                          <a:latin typeface="Times New Roman" pitchFamily="18" charset="0"/>
                          <a:ea typeface="宋体" pitchFamily="2" charset="-122"/>
                        </a:defRPr>
                      </a:lvl6pPr>
                      <a:lvl7pPr fontAlgn="base">
                        <a:spcBef>
                          <a:spcPct val="20000"/>
                        </a:spcBef>
                        <a:spcAft>
                          <a:spcPct val="0"/>
                        </a:spcAft>
                        <a:defRPr kumimoji="1" b="1">
                          <a:solidFill>
                            <a:schemeClr val="tx1"/>
                          </a:solidFill>
                          <a:latin typeface="Times New Roman" pitchFamily="18" charset="0"/>
                          <a:ea typeface="宋体" pitchFamily="2" charset="-122"/>
                        </a:defRPr>
                      </a:lvl7pPr>
                      <a:lvl8pPr fontAlgn="base">
                        <a:spcBef>
                          <a:spcPct val="20000"/>
                        </a:spcBef>
                        <a:spcAft>
                          <a:spcPct val="0"/>
                        </a:spcAft>
                        <a:defRPr kumimoji="1" b="1">
                          <a:solidFill>
                            <a:schemeClr val="tx1"/>
                          </a:solidFill>
                          <a:latin typeface="Times New Roman" pitchFamily="18" charset="0"/>
                          <a:ea typeface="宋体" pitchFamily="2" charset="-122"/>
                        </a:defRPr>
                      </a:lvl8pPr>
                      <a:lvl9pPr fontAlgn="base">
                        <a:spcBef>
                          <a:spcPct val="20000"/>
                        </a:spcBef>
                        <a:spcAft>
                          <a:spcPct val="0"/>
                        </a:spcAft>
                        <a:defRPr kumimoji="1"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引用了未被初始化的对象</a:t>
                      </a:r>
                    </a:p>
                  </a:txBody>
                  <a:tcPr marL="66771" marR="66771" marT="25039" marB="250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62274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3965C2-301E-2699-5EF4-B8E756C31626}"/>
              </a:ext>
            </a:extLst>
          </p:cNvPr>
          <p:cNvSpPr txBox="1"/>
          <p:nvPr/>
        </p:nvSpPr>
        <p:spPr>
          <a:xfrm>
            <a:off x="179512" y="267494"/>
            <a:ext cx="5760640" cy="461665"/>
          </a:xfrm>
          <a:prstGeom prst="rect">
            <a:avLst/>
          </a:prstGeom>
          <a:noFill/>
        </p:spPr>
        <p:txBody>
          <a:bodyPr wrap="square" rtlCol="0">
            <a:spAutoFit/>
          </a:bodyPr>
          <a:lstStyle/>
          <a:p>
            <a:r>
              <a:rPr lang="en-US" altLang="zh-CN" b="1" dirty="0" err="1">
                <a:solidFill>
                  <a:schemeClr val="tx2"/>
                </a:solidFill>
              </a:rPr>
              <a:t>NullPointerException</a:t>
            </a:r>
            <a:r>
              <a:rPr lang="en-US" altLang="zh-CN" b="1" dirty="0">
                <a:solidFill>
                  <a:schemeClr val="tx2"/>
                </a:solidFill>
              </a:rPr>
              <a:t>  </a:t>
            </a:r>
            <a:r>
              <a:rPr lang="zh-CN" altLang="en-US" b="1" dirty="0">
                <a:solidFill>
                  <a:schemeClr val="tx2"/>
                </a:solidFill>
              </a:rPr>
              <a:t>空指针异常</a:t>
            </a:r>
            <a:endParaRPr lang="en-US" altLang="zh-CN" b="1" dirty="0">
              <a:solidFill>
                <a:schemeClr val="tx2"/>
              </a:solidFill>
            </a:endParaRPr>
          </a:p>
        </p:txBody>
      </p:sp>
      <p:sp>
        <p:nvSpPr>
          <p:cNvPr id="4" name="文本框 3">
            <a:extLst>
              <a:ext uri="{FF2B5EF4-FFF2-40B4-BE49-F238E27FC236}">
                <a16:creationId xmlns:a16="http://schemas.microsoft.com/office/drawing/2014/main" id="{A2F9DCB6-A0D3-8567-8915-A18F70A94866}"/>
              </a:ext>
            </a:extLst>
          </p:cNvPr>
          <p:cNvSpPr txBox="1"/>
          <p:nvPr/>
        </p:nvSpPr>
        <p:spPr>
          <a:xfrm>
            <a:off x="179512" y="1131590"/>
            <a:ext cx="6032421" cy="461665"/>
          </a:xfrm>
          <a:prstGeom prst="rect">
            <a:avLst/>
          </a:prstGeom>
          <a:noFill/>
        </p:spPr>
        <p:txBody>
          <a:bodyPr wrap="none" rtlCol="0">
            <a:spAutoFit/>
          </a:bodyPr>
          <a:lstStyle/>
          <a:p>
            <a:r>
              <a:rPr kumimoji="1" lang="zh-CN" altLang="en-US" dirty="0"/>
              <a:t>试图访问一个空对象的属性或方法时发生。</a:t>
            </a:r>
          </a:p>
        </p:txBody>
      </p:sp>
      <p:pic>
        <p:nvPicPr>
          <p:cNvPr id="6" name="图片 5">
            <a:extLst>
              <a:ext uri="{FF2B5EF4-FFF2-40B4-BE49-F238E27FC236}">
                <a16:creationId xmlns:a16="http://schemas.microsoft.com/office/drawing/2014/main" id="{9AF82D0A-8DB5-28AD-0EAB-CD13E4B9B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97" y="1707654"/>
            <a:ext cx="4680520" cy="2875614"/>
          </a:xfrm>
          <a:prstGeom prst="rect">
            <a:avLst/>
          </a:prstGeom>
        </p:spPr>
      </p:pic>
      <p:pic>
        <p:nvPicPr>
          <p:cNvPr id="8" name="图片 7">
            <a:extLst>
              <a:ext uri="{FF2B5EF4-FFF2-40B4-BE49-F238E27FC236}">
                <a16:creationId xmlns:a16="http://schemas.microsoft.com/office/drawing/2014/main" id="{2452B834-4ED2-A015-5313-B53D9C43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4155926"/>
            <a:ext cx="6709172" cy="682840"/>
          </a:xfrm>
          <a:prstGeom prst="rect">
            <a:avLst/>
          </a:prstGeom>
        </p:spPr>
      </p:pic>
    </p:spTree>
    <p:extLst>
      <p:ext uri="{BB962C8B-B14F-4D97-AF65-F5344CB8AC3E}">
        <p14:creationId xmlns:p14="http://schemas.microsoft.com/office/powerpoint/2010/main" val="1754209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3" name="矩形 2"/>
          <p:cNvSpPr/>
          <p:nvPr/>
        </p:nvSpPr>
        <p:spPr>
          <a:xfrm>
            <a:off x="2845533" y="3611483"/>
            <a:ext cx="5385761" cy="830997"/>
          </a:xfrm>
          <a:prstGeom prst="rect">
            <a:avLst/>
          </a:prstGeom>
          <a:ln>
            <a:solidFill>
              <a:srgbClr val="5089F8"/>
            </a:solidFill>
          </a:ln>
        </p:spPr>
        <p:txBody>
          <a:bodyPr wrap="square">
            <a:spAutoFit/>
          </a:bodyPr>
          <a:lstStyle/>
          <a:p>
            <a:pPr>
              <a:lnSpc>
                <a:spcPct val="150000"/>
              </a:lnSpc>
            </a:pPr>
            <a:r>
              <a:rPr lang="zh-CN" altLang="en-US" sz="1600" kern="0" dirty="0">
                <a:latin typeface="微软雅黑" panose="020B0503020204020204" pitchFamily="34" charset="-122"/>
                <a:ea typeface="微软雅黑" panose="020B0503020204020204" pitchFamily="34" charset="-122"/>
              </a:rPr>
              <a:t>定义足够多的异常类是构建一个稳定完善的应用系统的重要基础之一。</a:t>
            </a:r>
            <a:endParaRPr lang="zh-CN" altLang="en-US" sz="1600" dirty="0"/>
          </a:p>
        </p:txBody>
      </p:sp>
      <p:grpSp>
        <p:nvGrpSpPr>
          <p:cNvPr id="20" name="组合 19"/>
          <p:cNvGrpSpPr/>
          <p:nvPr/>
        </p:nvGrpSpPr>
        <p:grpSpPr>
          <a:xfrm>
            <a:off x="-36512" y="750162"/>
            <a:ext cx="8267806" cy="3893980"/>
            <a:chOff x="-36512" y="750162"/>
            <a:chExt cx="8267806" cy="3893980"/>
          </a:xfrm>
        </p:grpSpPr>
        <p:grpSp>
          <p:nvGrpSpPr>
            <p:cNvPr id="7" name="组合 6"/>
            <p:cNvGrpSpPr/>
            <p:nvPr/>
          </p:nvGrpSpPr>
          <p:grpSpPr>
            <a:xfrm>
              <a:off x="-36512" y="807758"/>
              <a:ext cx="2871405" cy="3836384"/>
              <a:chOff x="-36512" y="807758"/>
              <a:chExt cx="2871405" cy="3836384"/>
            </a:xfrm>
          </p:grpSpPr>
          <p:grpSp>
            <p:nvGrpSpPr>
              <p:cNvPr id="4" name="组合 3"/>
              <p:cNvGrpSpPr/>
              <p:nvPr/>
            </p:nvGrpSpPr>
            <p:grpSpPr>
              <a:xfrm>
                <a:off x="-36512" y="807758"/>
                <a:ext cx="2747928" cy="3836384"/>
                <a:chOff x="-36329" y="1706563"/>
                <a:chExt cx="3689871" cy="5151432"/>
              </a:xfrm>
            </p:grpSpPr>
            <p:sp>
              <p:nvSpPr>
                <p:cNvPr id="8" name="AutoShape 32"/>
                <p:cNvSpPr>
                  <a:spLocks noChangeArrowheads="1"/>
                </p:cNvSpPr>
                <p:nvPr/>
              </p:nvSpPr>
              <p:spPr bwMode="gray">
                <a:xfrm>
                  <a:off x="3424943" y="3365840"/>
                  <a:ext cx="228599"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0" name="Line 34"/>
                <p:cNvSpPr>
                  <a:spLocks noChangeShapeType="1"/>
                </p:cNvSpPr>
                <p:nvPr/>
              </p:nvSpPr>
              <p:spPr bwMode="gray">
                <a:xfrm flipH="1">
                  <a:off x="-4" y="2849911"/>
                  <a:ext cx="3347862" cy="3779489"/>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2" name="Line 36"/>
                <p:cNvSpPr>
                  <a:spLocks noChangeShapeType="1"/>
                </p:cNvSpPr>
                <p:nvPr/>
              </p:nvSpPr>
              <p:spPr bwMode="gray">
                <a:xfrm flipH="1">
                  <a:off x="0" y="2243138"/>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4" name="Line 38"/>
                <p:cNvSpPr>
                  <a:spLocks noChangeShapeType="1"/>
                </p:cNvSpPr>
                <p:nvPr/>
              </p:nvSpPr>
              <p:spPr bwMode="gray">
                <a:xfrm flipH="1">
                  <a:off x="-1" y="4537976"/>
                  <a:ext cx="3470080" cy="2091424"/>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5" name="Line 39"/>
                <p:cNvSpPr>
                  <a:spLocks noChangeShapeType="1"/>
                </p:cNvSpPr>
                <p:nvPr/>
              </p:nvSpPr>
              <p:spPr bwMode="gray">
                <a:xfrm flipH="1">
                  <a:off x="0" y="5961855"/>
                  <a:ext cx="3576458" cy="667546"/>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6" name="Group 40"/>
                <p:cNvGrpSpPr>
                  <a:grpSpLocks/>
                </p:cNvGrpSpPr>
                <p:nvPr/>
              </p:nvGrpSpPr>
              <p:grpSpPr bwMode="auto">
                <a:xfrm>
                  <a:off x="-36329" y="3471453"/>
                  <a:ext cx="3424405" cy="3386542"/>
                  <a:chOff x="-23" y="1994"/>
                  <a:chExt cx="2168" cy="2182"/>
                </a:xfrm>
              </p:grpSpPr>
              <p:sp>
                <p:nvSpPr>
                  <p:cNvPr id="31"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2" name="Line 42"/>
                  <p:cNvSpPr>
                    <a:spLocks noChangeShapeType="1"/>
                  </p:cNvSpPr>
                  <p:nvPr/>
                </p:nvSpPr>
                <p:spPr bwMode="gray">
                  <a:xfrm flipH="1">
                    <a:off x="-23" y="1994"/>
                    <a:ext cx="2168" cy="2144"/>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3"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4"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5" name="Text Box 45"/>
                  <p:cNvSpPr txBox="1">
                    <a:spLocks noChangeArrowheads="1"/>
                  </p:cNvSpPr>
                  <p:nvPr/>
                </p:nvSpPr>
                <p:spPr bwMode="gray">
                  <a:xfrm>
                    <a:off x="61" y="3170"/>
                    <a:ext cx="971" cy="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用户自定义的异常类</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25" name="AutoShape 55"/>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40" name="AutoShape 32"/>
              <p:cNvSpPr>
                <a:spLocks noChangeArrowheads="1"/>
              </p:cNvSpPr>
              <p:nvPr/>
            </p:nvSpPr>
            <p:spPr bwMode="gray">
              <a:xfrm>
                <a:off x="2579529" y="2734685"/>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42" name="AutoShape 32"/>
              <p:cNvSpPr>
                <a:spLocks noChangeArrowheads="1"/>
              </p:cNvSpPr>
              <p:nvPr/>
            </p:nvSpPr>
            <p:spPr bwMode="gray">
              <a:xfrm>
                <a:off x="2664650" y="3851170"/>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43" name="AutoShape 32"/>
              <p:cNvSpPr>
                <a:spLocks noChangeArrowheads="1"/>
              </p:cNvSpPr>
              <p:nvPr/>
            </p:nvSpPr>
            <p:spPr bwMode="gray">
              <a:xfrm>
                <a:off x="2483767" y="1581592"/>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18" name="矩形 17"/>
            <p:cNvSpPr/>
            <p:nvPr/>
          </p:nvSpPr>
          <p:spPr>
            <a:xfrm>
              <a:off x="1891594" y="750162"/>
              <a:ext cx="6339700" cy="461665"/>
            </a:xfrm>
            <a:prstGeom prst="rect">
              <a:avLst/>
            </a:prstGeom>
            <a:ln>
              <a:solidFill>
                <a:srgbClr val="5089F8"/>
              </a:solidFill>
            </a:ln>
          </p:spPr>
          <p:txBody>
            <a:bodyPr wrap="square">
              <a:spAutoFit/>
            </a:bodyPr>
            <a:lstStyle/>
            <a:p>
              <a:pPr>
                <a:lnSpc>
                  <a:spcPct val="150000"/>
                </a:lnSpc>
                <a:buFontTx/>
                <a:buNone/>
              </a:pPr>
              <a:r>
                <a:rPr lang="zh-CN" altLang="en-US" sz="1600" kern="0" dirty="0">
                  <a:solidFill>
                    <a:srgbClr val="000000"/>
                  </a:solidFill>
                  <a:latin typeface="微软雅黑" panose="020B0503020204020204" pitchFamily="34" charset="-122"/>
                  <a:ea typeface="微软雅黑" panose="020B0503020204020204" pitchFamily="34" charset="-122"/>
                </a:rPr>
                <a:t>用户自定义异常的作用</a:t>
              </a:r>
              <a:r>
                <a:rPr lang="zh-CN" altLang="en-US" sz="1600" kern="0" dirty="0">
                  <a:solidFill>
                    <a:srgbClr val="5089F8"/>
                  </a:solidFill>
                  <a:latin typeface="微软雅黑" panose="020B0503020204020204" pitchFamily="34" charset="-122"/>
                  <a:ea typeface="微软雅黑" panose="020B0503020204020204" pitchFamily="34" charset="-122"/>
                </a:rPr>
                <a:t>： </a:t>
              </a:r>
              <a:r>
                <a:rPr lang="zh-CN" altLang="en-US" sz="1600" kern="0" dirty="0">
                  <a:solidFill>
                    <a:srgbClr val="0000FF"/>
                  </a:solidFill>
                  <a:latin typeface="微软雅黑" panose="020B0503020204020204" pitchFamily="34" charset="-122"/>
                  <a:ea typeface="微软雅黑" panose="020B0503020204020204" pitchFamily="34" charset="-122"/>
                </a:rPr>
                <a:t>用来处理程序中特定的逻辑运行错误</a:t>
              </a:r>
              <a:r>
                <a:rPr lang="zh-CN" altLang="en-US" sz="1600" kern="0" dirty="0">
                  <a:solidFill>
                    <a:srgbClr val="5089F8"/>
                  </a:solidFill>
                  <a:latin typeface="微软雅黑" panose="020B0503020204020204" pitchFamily="34" charset="-122"/>
                  <a:ea typeface="微软雅黑" panose="020B0503020204020204" pitchFamily="34" charset="-122"/>
                </a:rPr>
                <a:t>。</a:t>
              </a:r>
            </a:p>
          </p:txBody>
        </p:sp>
      </p:grpSp>
      <p:sp>
        <p:nvSpPr>
          <p:cNvPr id="19" name="矩形 18"/>
          <p:cNvSpPr/>
          <p:nvPr/>
        </p:nvSpPr>
        <p:spPr>
          <a:xfrm>
            <a:off x="2787325" y="1408320"/>
            <a:ext cx="5443969" cy="1938992"/>
          </a:xfrm>
          <a:prstGeom prst="rect">
            <a:avLst/>
          </a:prstGeom>
          <a:ln>
            <a:solidFill>
              <a:srgbClr val="5089F8"/>
            </a:solidFill>
          </a:ln>
        </p:spPr>
        <p:txBody>
          <a:bodyPr wrap="square">
            <a:spAutoFit/>
          </a:bodyPr>
          <a:lstStyle/>
          <a:p>
            <a:pPr>
              <a:lnSpc>
                <a:spcPct val="150000"/>
              </a:lnSpc>
              <a:buFontTx/>
              <a:buNone/>
            </a:pPr>
            <a:r>
              <a:rPr lang="zh-CN" altLang="en-US" sz="1600" b="1" kern="0" dirty="0">
                <a:solidFill>
                  <a:srgbClr val="000000"/>
                </a:solidFill>
                <a:latin typeface="微软雅黑" panose="020B0503020204020204" pitchFamily="34" charset="-122"/>
                <a:ea typeface="微软雅黑" panose="020B0503020204020204" pitchFamily="34" charset="-122"/>
              </a:rPr>
              <a:t>创建方法</a:t>
            </a:r>
            <a:r>
              <a:rPr lang="zh-CN" altLang="en-US" sz="1600" kern="0" dirty="0">
                <a:solidFill>
                  <a:srgbClr val="000000"/>
                </a:solidFill>
                <a:latin typeface="微软雅黑" panose="020B0503020204020204" pitchFamily="34" charset="-122"/>
                <a:ea typeface="微软雅黑" panose="020B0503020204020204" pitchFamily="34" charset="-122"/>
              </a:rPr>
              <a:t>：</a:t>
            </a:r>
          </a:p>
          <a:p>
            <a:pPr>
              <a:lnSpc>
                <a:spcPct val="150000"/>
              </a:lnSpc>
              <a:buFontTx/>
              <a:buNone/>
            </a:pPr>
            <a:r>
              <a:rPr lang="zh-CN" altLang="en-US" sz="1600" kern="0" dirty="0">
                <a:solidFill>
                  <a:srgbClr val="000000"/>
                </a:solidFill>
                <a:latin typeface="微软雅黑" panose="020B0503020204020204" pitchFamily="34" charset="-122"/>
                <a:ea typeface="微软雅黑" panose="020B0503020204020204" pitchFamily="34" charset="-122"/>
              </a:rPr>
              <a:t> </a:t>
            </a:r>
            <a:r>
              <a:rPr lang="en-US" altLang="zh-CN" sz="1600" kern="0" dirty="0">
                <a:solidFill>
                  <a:srgbClr val="000000"/>
                </a:solidFill>
                <a:latin typeface="微软雅黑" panose="020B0503020204020204" pitchFamily="34" charset="-122"/>
                <a:ea typeface="微软雅黑" panose="020B0503020204020204" pitchFamily="34" charset="-122"/>
              </a:rPr>
              <a:t>1</a:t>
            </a:r>
            <a:r>
              <a:rPr lang="zh-CN" altLang="en-US" sz="1600" kern="0" dirty="0">
                <a:solidFill>
                  <a:srgbClr val="000000"/>
                </a:solidFill>
                <a:latin typeface="微软雅黑" panose="020B0503020204020204" pitchFamily="34" charset="-122"/>
                <a:ea typeface="微软雅黑" panose="020B0503020204020204" pitchFamily="34" charset="-122"/>
              </a:rPr>
              <a:t>）</a:t>
            </a:r>
            <a:r>
              <a:rPr lang="zh-CN" altLang="en-US" sz="1600" kern="0" dirty="0">
                <a:solidFill>
                  <a:srgbClr val="0000FF"/>
                </a:solidFill>
                <a:latin typeface="微软雅黑" panose="020B0503020204020204" pitchFamily="34" charset="-122"/>
                <a:ea typeface="微软雅黑" panose="020B0503020204020204" pitchFamily="34" charset="-122"/>
              </a:rPr>
              <a:t>声明一个新的异常类</a:t>
            </a:r>
            <a:r>
              <a:rPr lang="zh-CN" altLang="en-US" sz="1600" kern="0" dirty="0">
                <a:solidFill>
                  <a:srgbClr val="000000"/>
                </a:solidFill>
                <a:latin typeface="微软雅黑" panose="020B0503020204020204" pitchFamily="34" charset="-122"/>
                <a:ea typeface="微软雅黑" panose="020B0503020204020204" pitchFamily="34" charset="-122"/>
              </a:rPr>
              <a:t>，使之以</a:t>
            </a:r>
            <a:r>
              <a:rPr lang="en-US" altLang="zh-CN" sz="1600" kern="0" dirty="0">
                <a:solidFill>
                  <a:srgbClr val="000000"/>
                </a:solidFill>
                <a:latin typeface="微软雅黑" panose="020B0503020204020204" pitchFamily="34" charset="-122"/>
                <a:ea typeface="微软雅黑" panose="020B0503020204020204" pitchFamily="34" charset="-122"/>
              </a:rPr>
              <a:t>Exception</a:t>
            </a:r>
            <a:r>
              <a:rPr lang="zh-CN" altLang="en-US" sz="1600" kern="0" dirty="0">
                <a:solidFill>
                  <a:srgbClr val="000000"/>
                </a:solidFill>
                <a:latin typeface="微软雅黑" panose="020B0503020204020204" pitchFamily="34" charset="-122"/>
                <a:ea typeface="微软雅黑" panose="020B0503020204020204" pitchFamily="34" charset="-122"/>
              </a:rPr>
              <a:t>类或其他某个已经存在的系统异常类或用户异常类为父类；</a:t>
            </a:r>
          </a:p>
          <a:p>
            <a:pPr>
              <a:lnSpc>
                <a:spcPct val="150000"/>
              </a:lnSpc>
              <a:buFontTx/>
              <a:buNone/>
            </a:pPr>
            <a:r>
              <a:rPr lang="zh-CN" altLang="en-US" sz="1600" kern="0" dirty="0">
                <a:solidFill>
                  <a:srgbClr val="000000"/>
                </a:solidFill>
                <a:latin typeface="微软雅黑" panose="020B0503020204020204" pitchFamily="34" charset="-122"/>
                <a:ea typeface="微软雅黑" panose="020B0503020204020204" pitchFamily="34" charset="-122"/>
              </a:rPr>
              <a:t> </a:t>
            </a:r>
            <a:r>
              <a:rPr lang="en-US" altLang="zh-CN" sz="1600" kern="0" dirty="0">
                <a:solidFill>
                  <a:srgbClr val="000000"/>
                </a:solidFill>
                <a:latin typeface="微软雅黑" panose="020B0503020204020204" pitchFamily="34" charset="-122"/>
                <a:ea typeface="微软雅黑" panose="020B0503020204020204" pitchFamily="34" charset="-122"/>
              </a:rPr>
              <a:t>2</a:t>
            </a:r>
            <a:r>
              <a:rPr lang="zh-CN" altLang="en-US" sz="1600" kern="0" dirty="0">
                <a:solidFill>
                  <a:srgbClr val="000000"/>
                </a:solidFill>
                <a:latin typeface="微软雅黑" panose="020B0503020204020204" pitchFamily="34" charset="-122"/>
                <a:ea typeface="微软雅黑" panose="020B0503020204020204" pitchFamily="34" charset="-122"/>
              </a:rPr>
              <a:t>）</a:t>
            </a:r>
            <a:r>
              <a:rPr lang="zh-CN" altLang="en-US" sz="1600" kern="0" dirty="0">
                <a:solidFill>
                  <a:srgbClr val="0000FF"/>
                </a:solidFill>
                <a:latin typeface="微软雅黑" panose="020B0503020204020204" pitchFamily="34" charset="-122"/>
                <a:ea typeface="微软雅黑" panose="020B0503020204020204" pitchFamily="34" charset="-122"/>
              </a:rPr>
              <a:t>为新的异常类定义属性和方法</a:t>
            </a:r>
            <a:r>
              <a:rPr lang="zh-CN" altLang="en-US" sz="1600" kern="0" dirty="0">
                <a:solidFill>
                  <a:srgbClr val="000000"/>
                </a:solidFill>
                <a:latin typeface="微软雅黑" panose="020B0503020204020204" pitchFamily="34" charset="-122"/>
                <a:ea typeface="微软雅黑" panose="020B0503020204020204" pitchFamily="34" charset="-122"/>
              </a:rPr>
              <a:t>，或重写父类的属性和方法，使这些属性和方法能够体现该类所对应的错误的信息。</a:t>
            </a:r>
          </a:p>
        </p:txBody>
      </p:sp>
    </p:spTree>
    <p:extLst>
      <p:ext uri="{BB962C8B-B14F-4D97-AF65-F5344CB8AC3E}">
        <p14:creationId xmlns:p14="http://schemas.microsoft.com/office/powerpoint/2010/main" val="914099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circle(in)">
                                      <p:cBhvr>
                                        <p:cTn id="2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4A58B6-F9F8-3479-2D30-4FF18A44E7D7}"/>
              </a:ext>
            </a:extLst>
          </p:cNvPr>
          <p:cNvSpPr/>
          <p:nvPr/>
        </p:nvSpPr>
        <p:spPr>
          <a:xfrm>
            <a:off x="683568" y="1419622"/>
            <a:ext cx="7488832" cy="2246769"/>
          </a:xfrm>
          <a:prstGeom prst="rect">
            <a:avLst/>
          </a:prstGeom>
        </p:spPr>
        <p:txBody>
          <a:bodyPr wrap="square">
            <a:spAutoFit/>
          </a:bodyPr>
          <a:lstStyle/>
          <a:p>
            <a:pPr marL="571500" indent="-571500">
              <a:buFont typeface="Arial" panose="020B0604020202020204" pitchFamily="34" charset="0"/>
              <a:buChar char="•"/>
            </a:pPr>
            <a:r>
              <a:rPr lang="zh-CN" altLang="en-US" sz="2800" kern="0" dirty="0">
                <a:solidFill>
                  <a:srgbClr val="2D499E"/>
                </a:solidFill>
                <a:latin typeface="微软雅黑" panose="020B0503020204020204" pitchFamily="34" charset="-122"/>
                <a:ea typeface="微软雅黑" panose="020B0503020204020204" pitchFamily="34" charset="-122"/>
              </a:rPr>
              <a:t>到目前为止，我们都假设程序是完美的，会按设计预期执行，不会发生任务错误！</a:t>
            </a:r>
            <a:endParaRPr lang="en-US" altLang="zh-CN" sz="2800" kern="0" dirty="0">
              <a:solidFill>
                <a:srgbClr val="2D499E"/>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US" altLang="zh-CN" sz="2800" kern="0" dirty="0">
              <a:solidFill>
                <a:srgbClr val="2D499E"/>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zh-CN" altLang="en-US" sz="2800" kern="0" dirty="0">
                <a:solidFill>
                  <a:srgbClr val="2D499E"/>
                </a:solidFill>
                <a:latin typeface="微软雅黑" panose="020B0503020204020204" pitchFamily="34" charset="-122"/>
                <a:ea typeface="微软雅黑" panose="020B0503020204020204" pitchFamily="34" charset="-122"/>
              </a:rPr>
              <a:t>错误以及排除错误才是程序员永远的主题！</a:t>
            </a:r>
            <a:endParaRPr lang="en-US" altLang="zh-CN" sz="2800" kern="0" dirty="0">
              <a:solidFill>
                <a:srgbClr val="2D499E"/>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US" altLang="zh-CN" sz="2800" kern="0" dirty="0">
              <a:solidFill>
                <a:srgbClr val="2D49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116832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36" name="组合 35"/>
          <p:cNvGrpSpPr/>
          <p:nvPr/>
        </p:nvGrpSpPr>
        <p:grpSpPr>
          <a:xfrm>
            <a:off x="0" y="-28922"/>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异常类的定义</a:t>
              </a:r>
            </a:p>
          </p:txBody>
        </p:sp>
      </p:grpSp>
      <p:sp>
        <p:nvSpPr>
          <p:cNvPr id="5" name="矩形 4"/>
          <p:cNvSpPr/>
          <p:nvPr/>
        </p:nvSpPr>
        <p:spPr>
          <a:xfrm>
            <a:off x="4499992" y="57094"/>
            <a:ext cx="3110263" cy="400110"/>
          </a:xfrm>
          <a:prstGeom prst="rect">
            <a:avLst/>
          </a:prstGeom>
          <a:solidFill>
            <a:schemeClr val="bg1"/>
          </a:solidFill>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zh-CN" altLang="en-US" sz="2000" dirty="0">
                <a:solidFill>
                  <a:srgbClr val="0000FF"/>
                </a:solidFill>
                <a:latin typeface="微软雅黑" panose="020B0503020204020204" pitchFamily="34" charset="-122"/>
                <a:ea typeface="微软雅黑" panose="020B0503020204020204" pitchFamily="34" charset="-122"/>
              </a:rPr>
              <a:t>用户自定义异常类示例</a:t>
            </a:r>
            <a:endParaRPr kumimoji="0" lang="en-US" altLang="zh-CN" sz="2000" kern="0" dirty="0">
              <a:solidFill>
                <a:srgbClr val="0000FF"/>
              </a:solidFill>
              <a:latin typeface="微软雅黑" pitchFamily="34" charset="-122"/>
              <a:ea typeface="微软雅黑" pitchFamily="34" charset="-122"/>
            </a:endParaRPr>
          </a:p>
        </p:txBody>
      </p:sp>
      <p:cxnSp>
        <p:nvCxnSpPr>
          <p:cNvPr id="45" name="直接连接符 44"/>
          <p:cNvCxnSpPr/>
          <p:nvPr/>
        </p:nvCxnSpPr>
        <p:spPr bwMode="auto">
          <a:xfrm>
            <a:off x="5580112" y="1707654"/>
            <a:ext cx="3303987"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cxnSpLocks/>
          </p:cNvCxnSpPr>
          <p:nvPr/>
        </p:nvCxnSpPr>
        <p:spPr bwMode="auto">
          <a:xfrm>
            <a:off x="4877329" y="2499742"/>
            <a:ext cx="2124706"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a:cxnSpLocks/>
          </p:cNvCxnSpPr>
          <p:nvPr/>
        </p:nvCxnSpPr>
        <p:spPr bwMode="auto">
          <a:xfrm>
            <a:off x="4841776" y="3507854"/>
            <a:ext cx="1944216"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F6004CF7-5AE0-A901-9DDA-8C21B1EC6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7" y="987574"/>
            <a:ext cx="4353581" cy="3695430"/>
          </a:xfrm>
          <a:prstGeom prst="rect">
            <a:avLst/>
          </a:prstGeom>
        </p:spPr>
      </p:pic>
      <p:pic>
        <p:nvPicPr>
          <p:cNvPr id="6" name="图片 5">
            <a:extLst>
              <a:ext uri="{FF2B5EF4-FFF2-40B4-BE49-F238E27FC236}">
                <a16:creationId xmlns:a16="http://schemas.microsoft.com/office/drawing/2014/main" id="{1DC417AE-6E53-D15D-859D-EB730DD79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1" y="1103143"/>
            <a:ext cx="4464496" cy="3579861"/>
          </a:xfrm>
          <a:prstGeom prst="rect">
            <a:avLst/>
          </a:prstGeom>
        </p:spPr>
      </p:pic>
    </p:spTree>
    <p:extLst>
      <p:ext uri="{BB962C8B-B14F-4D97-AF65-F5344CB8AC3E}">
        <p14:creationId xmlns:p14="http://schemas.microsoft.com/office/powerpoint/2010/main" val="3110357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barn(inVertical)">
                                      <p:cBhvr>
                                        <p:cTn id="14"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barn(inVertical)">
                                      <p:cBhvr>
                                        <p:cTn id="19"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barn(inVertical)">
                                      <p:cBhvr>
                                        <p:cTn id="24"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36" name="组合 35"/>
          <p:cNvGrpSpPr/>
          <p:nvPr/>
        </p:nvGrpSpPr>
        <p:grpSpPr>
          <a:xfrm>
            <a:off x="0" y="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异常类的处理</a:t>
              </a:r>
            </a:p>
          </p:txBody>
        </p:sp>
      </p:grpSp>
      <p:sp>
        <p:nvSpPr>
          <p:cNvPr id="3" name="矩形 2"/>
          <p:cNvSpPr/>
          <p:nvPr/>
        </p:nvSpPr>
        <p:spPr>
          <a:xfrm>
            <a:off x="2191302" y="776259"/>
            <a:ext cx="6209101" cy="338554"/>
          </a:xfrm>
          <a:prstGeom prst="rect">
            <a:avLst/>
          </a:prstGeom>
          <a:ln>
            <a:solidFill>
              <a:srgbClr val="5089F8"/>
            </a:solidFill>
          </a:ln>
        </p:spPr>
        <p:txBody>
          <a:bodyPr wrap="square">
            <a:spAutoFit/>
          </a:bodyPr>
          <a:lstStyle/>
          <a:p>
            <a:r>
              <a:rPr lang="zh-CN" altLang="en-US" sz="1600" dirty="0">
                <a:solidFill>
                  <a:srgbClr val="454545"/>
                </a:solidFill>
                <a:latin typeface="微软雅黑" panose="020B0503020204020204" pitchFamily="34" charset="-122"/>
                <a:ea typeface="微软雅黑" panose="020B0503020204020204" pitchFamily="34" charset="-122"/>
              </a:rPr>
              <a:t>在 </a:t>
            </a:r>
            <a:r>
              <a:rPr lang="en-US" altLang="zh-CN" sz="1600" dirty="0">
                <a:solidFill>
                  <a:srgbClr val="454545"/>
                </a:solidFill>
                <a:latin typeface="微软雅黑" panose="020B0503020204020204" pitchFamily="34" charset="-122"/>
                <a:ea typeface="微软雅黑" panose="020B0503020204020204" pitchFamily="34" charset="-122"/>
              </a:rPr>
              <a:t>Java </a:t>
            </a:r>
            <a:r>
              <a:rPr lang="zh-CN" altLang="en-US" sz="1600" dirty="0">
                <a:solidFill>
                  <a:srgbClr val="454545"/>
                </a:solidFill>
                <a:latin typeface="微软雅黑" panose="020B0503020204020204" pitchFamily="34" charset="-122"/>
                <a:ea typeface="微软雅黑" panose="020B0503020204020204" pitchFamily="34" charset="-122"/>
              </a:rPr>
              <a:t>应用程序中，异常处理机制包括：</a:t>
            </a:r>
            <a:r>
              <a:rPr lang="zh-CN" altLang="en-US" sz="1600" dirty="0">
                <a:solidFill>
                  <a:srgbClr val="C00000"/>
                </a:solidFill>
                <a:latin typeface="微软雅黑" panose="020B0503020204020204" pitchFamily="34" charset="-122"/>
                <a:ea typeface="微软雅黑" panose="020B0503020204020204" pitchFamily="34" charset="-122"/>
              </a:rPr>
              <a:t>抛出异常</a:t>
            </a:r>
            <a:r>
              <a:rPr lang="en-US" altLang="zh-CN" sz="1600" dirty="0">
                <a:solidFill>
                  <a:srgbClr val="C00000"/>
                </a:solidFill>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捕捉异常 </a:t>
            </a:r>
          </a:p>
        </p:txBody>
      </p:sp>
      <p:sp>
        <p:nvSpPr>
          <p:cNvPr id="2" name="矩形 1"/>
          <p:cNvSpPr/>
          <p:nvPr/>
        </p:nvSpPr>
        <p:spPr>
          <a:xfrm>
            <a:off x="2191302" y="1246214"/>
            <a:ext cx="6237116" cy="1200329"/>
          </a:xfrm>
          <a:prstGeom prst="rect">
            <a:avLst/>
          </a:prstGeom>
          <a:ln>
            <a:solidFill>
              <a:srgbClr val="5089F8"/>
            </a:solidFill>
          </a:ln>
        </p:spPr>
        <p:txBody>
          <a:bodyPr wrap="square">
            <a:spAutoFit/>
          </a:bodyPr>
          <a:lstStyle/>
          <a:p>
            <a:pPr>
              <a:lnSpc>
                <a:spcPct val="150000"/>
              </a:lnSpc>
              <a:buFontTx/>
              <a:buNone/>
            </a:pPr>
            <a:r>
              <a:rPr lang="zh-CN" altLang="en-US" sz="1600" b="1" dirty="0">
                <a:solidFill>
                  <a:srgbClr val="C00000"/>
                </a:solidFill>
                <a:latin typeface="微软雅黑" panose="020B0503020204020204" pitchFamily="34" charset="-122"/>
                <a:ea typeface="微软雅黑" panose="020B0503020204020204" pitchFamily="34" charset="-122"/>
              </a:rPr>
              <a:t>抛出异常</a:t>
            </a:r>
            <a:r>
              <a:rPr lang="zh-CN" altLang="en-US" sz="1600" dirty="0">
                <a:solidFill>
                  <a:srgbClr val="454545"/>
                </a:solidFill>
                <a:latin typeface="微软雅黑" panose="020B0503020204020204" pitchFamily="34" charset="-122"/>
                <a:ea typeface="微软雅黑" panose="020B0503020204020204" pitchFamily="34" charset="-122"/>
              </a:rPr>
              <a:t>：当一个方法出现错误引发异常时，方法创建异常对象并交付运行时系统，异常对象中包含了异常类型和异常出现时的程序状态等异常信息。运行时系统负责寻找处置异常的代码并执行</a:t>
            </a:r>
            <a:r>
              <a:rPr lang="zh-CN" altLang="en-US" sz="1600" dirty="0"/>
              <a:t>。</a:t>
            </a:r>
            <a:endParaRPr kumimoji="0" lang="zh-CN" altLang="en-US" sz="1600" kern="0" dirty="0">
              <a:latin typeface="微软雅黑" pitchFamily="34" charset="-122"/>
              <a:ea typeface="微软雅黑" pitchFamily="34" charset="-122"/>
            </a:endParaRPr>
          </a:p>
        </p:txBody>
      </p:sp>
      <p:grpSp>
        <p:nvGrpSpPr>
          <p:cNvPr id="4" name="组合 3"/>
          <p:cNvGrpSpPr/>
          <p:nvPr/>
        </p:nvGrpSpPr>
        <p:grpSpPr>
          <a:xfrm>
            <a:off x="-28228" y="835036"/>
            <a:ext cx="2257605" cy="3935519"/>
            <a:chOff x="-28228" y="835036"/>
            <a:chExt cx="2257605" cy="3935519"/>
          </a:xfrm>
        </p:grpSpPr>
        <p:sp>
          <p:nvSpPr>
            <p:cNvPr id="22" name="Line 30"/>
            <p:cNvSpPr>
              <a:spLocks noChangeShapeType="1"/>
            </p:cNvSpPr>
            <p:nvPr/>
          </p:nvSpPr>
          <p:spPr bwMode="gray">
            <a:xfrm flipH="1">
              <a:off x="884151" y="3341000"/>
              <a:ext cx="1192364" cy="1370927"/>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8" name="组合 7"/>
            <p:cNvGrpSpPr/>
            <p:nvPr/>
          </p:nvGrpSpPr>
          <p:grpSpPr>
            <a:xfrm>
              <a:off x="-28228" y="835036"/>
              <a:ext cx="2223684" cy="3935519"/>
              <a:chOff x="-15795" y="1635530"/>
              <a:chExt cx="2985924" cy="5284550"/>
            </a:xfrm>
          </p:grpSpPr>
          <p:sp>
            <p:nvSpPr>
              <p:cNvPr id="11" name="Line 30"/>
              <p:cNvSpPr>
                <a:spLocks noChangeShapeType="1"/>
              </p:cNvSpPr>
              <p:nvPr/>
            </p:nvSpPr>
            <p:spPr bwMode="gray">
              <a:xfrm flipH="1">
                <a:off x="1198608" y="3043942"/>
                <a:ext cx="1588469" cy="2711135"/>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3" name="Line 36"/>
              <p:cNvSpPr>
                <a:spLocks noChangeShapeType="1"/>
              </p:cNvSpPr>
              <p:nvPr/>
            </p:nvSpPr>
            <p:spPr bwMode="gray">
              <a:xfrm flipH="1">
                <a:off x="0" y="2130429"/>
                <a:ext cx="2182900" cy="4498971"/>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4" name="Group 40"/>
              <p:cNvGrpSpPr>
                <a:grpSpLocks/>
              </p:cNvGrpSpPr>
              <p:nvPr/>
            </p:nvGrpSpPr>
            <p:grpSpPr bwMode="auto">
              <a:xfrm>
                <a:off x="-15795" y="4618410"/>
                <a:ext cx="2290308" cy="2301670"/>
                <a:chOff x="-10" y="2733"/>
                <a:chExt cx="1450" cy="1483"/>
              </a:xfrm>
            </p:grpSpPr>
            <p:sp>
              <p:nvSpPr>
                <p:cNvPr id="17"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8"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Arc 44"/>
                <p:cNvSpPr>
                  <a:spLocks/>
                </p:cNvSpPr>
                <p:nvPr/>
              </p:nvSpPr>
              <p:spPr bwMode="gray">
                <a:xfrm>
                  <a:off x="-10" y="2871"/>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0" name="Text Box 45"/>
                <p:cNvSpPr txBox="1">
                  <a:spLocks noChangeArrowheads="1"/>
                </p:cNvSpPr>
                <p:nvPr/>
              </p:nvSpPr>
              <p:spPr bwMode="gray">
                <a:xfrm>
                  <a:off x="2" y="3355"/>
                  <a:ext cx="1184"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kern="0" dirty="0">
                      <a:solidFill>
                        <a:schemeClr val="bg1"/>
                      </a:solidFill>
                      <a:latin typeface="微软雅黑" pitchFamily="34" charset="-122"/>
                      <a:ea typeface="微软雅黑" pitchFamily="34" charset="-122"/>
                    </a:rPr>
                    <a:t>Java</a:t>
                  </a:r>
                  <a:r>
                    <a:rPr kumimoji="0" lang="zh-CN" altLang="en-US" sz="1800" b="1" kern="0" dirty="0">
                      <a:solidFill>
                        <a:schemeClr val="bg1"/>
                      </a:solidFill>
                      <a:latin typeface="微软雅黑" pitchFamily="34" charset="-122"/>
                      <a:ea typeface="微软雅黑" pitchFamily="34" charset="-122"/>
                    </a:rPr>
                    <a:t>的异常处理机制</a:t>
                  </a:r>
                  <a:endParaRPr kumimoji="0" lang="en-US" altLang="zh-CN" sz="1800" b="1" kern="0" dirty="0">
                    <a:solidFill>
                      <a:schemeClr val="bg1"/>
                    </a:solidFill>
                    <a:latin typeface="微软雅黑" pitchFamily="34" charset="-122"/>
                    <a:ea typeface="微软雅黑" pitchFamily="34" charset="-122"/>
                  </a:endParaRPr>
                </a:p>
              </p:txBody>
            </p:sp>
          </p:grpSp>
          <p:sp>
            <p:nvSpPr>
              <p:cNvPr id="15" name="AutoShape 55"/>
              <p:cNvSpPr>
                <a:spLocks noChangeArrowheads="1"/>
              </p:cNvSpPr>
              <p:nvPr/>
            </p:nvSpPr>
            <p:spPr bwMode="gray">
              <a:xfrm>
                <a:off x="2184263" y="163553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6" name="AutoShape 58"/>
              <p:cNvSpPr>
                <a:spLocks noChangeArrowheads="1"/>
              </p:cNvSpPr>
              <p:nvPr/>
            </p:nvSpPr>
            <p:spPr bwMode="gray">
              <a:xfrm>
                <a:off x="2741528" y="2846002"/>
                <a:ext cx="228601"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3" name="AutoShape 58"/>
            <p:cNvSpPr>
              <a:spLocks noChangeArrowheads="1"/>
            </p:cNvSpPr>
            <p:nvPr/>
          </p:nvSpPr>
          <p:spPr bwMode="gray">
            <a:xfrm>
              <a:off x="2059133" y="3194593"/>
              <a:ext cx="17024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1" name="矩形 20"/>
          <p:cNvSpPr/>
          <p:nvPr/>
        </p:nvSpPr>
        <p:spPr>
          <a:xfrm>
            <a:off x="2196962" y="2572848"/>
            <a:ext cx="6203441" cy="1938992"/>
          </a:xfrm>
          <a:prstGeom prst="rect">
            <a:avLst/>
          </a:prstGeom>
          <a:ln>
            <a:solidFill>
              <a:srgbClr val="5089F8"/>
            </a:solidFill>
          </a:ln>
        </p:spPr>
        <p:txBody>
          <a:bodyPr wrap="square">
            <a:spAutoFit/>
          </a:bodyPr>
          <a:lstStyle/>
          <a:p>
            <a:pPr>
              <a:lnSpc>
                <a:spcPct val="150000"/>
              </a:lnSpc>
              <a:buFontTx/>
              <a:buNone/>
            </a:pPr>
            <a:r>
              <a:rPr lang="zh-CN" altLang="en-US" sz="1600" b="1" dirty="0">
                <a:solidFill>
                  <a:srgbClr val="C00000"/>
                </a:solidFill>
                <a:latin typeface="微软雅黑" panose="020B0503020204020204" pitchFamily="34" charset="-122"/>
                <a:ea typeface="微软雅黑" panose="020B0503020204020204" pitchFamily="34" charset="-122"/>
              </a:rPr>
              <a:t>捕获异常：</a:t>
            </a:r>
            <a:r>
              <a:rPr lang="zh-CN" altLang="en-US" sz="1600" dirty="0">
                <a:solidFill>
                  <a:srgbClr val="454545"/>
                </a:solidFill>
                <a:latin typeface="微软雅黑" panose="020B0503020204020204" pitchFamily="34" charset="-122"/>
                <a:ea typeface="微软雅黑" panose="020B0503020204020204" pitchFamily="34" charset="-122"/>
              </a:rPr>
              <a:t>在方法抛出异常之后，</a:t>
            </a:r>
            <a:r>
              <a:rPr lang="zh-CN" altLang="en-US" sz="1600" dirty="0">
                <a:solidFill>
                  <a:srgbClr val="0000FF"/>
                </a:solidFill>
                <a:latin typeface="微软雅黑" panose="020B0503020204020204" pitchFamily="34" charset="-122"/>
                <a:ea typeface="微软雅黑" panose="020B0503020204020204" pitchFamily="34" charset="-122"/>
              </a:rPr>
              <a:t>运行时系统从发生异常的方法开始，依次回查调用栈中的方法，直至找到含有合适异常处理器的方法并执行。</a:t>
            </a:r>
            <a:r>
              <a:rPr lang="zh-CN" altLang="en-US" sz="1600" dirty="0">
                <a:solidFill>
                  <a:srgbClr val="454545"/>
                </a:solidFill>
                <a:latin typeface="微软雅黑" panose="020B0503020204020204" pitchFamily="34" charset="-122"/>
                <a:ea typeface="微软雅黑" panose="020B0503020204020204" pitchFamily="34" charset="-122"/>
              </a:rPr>
              <a:t>当异常处理器所能处理的异常类型与方法抛出的异常类型相符时，即为合适的异常处理器。当未找到合适的异常处理器，则运行时系统终止，</a:t>
            </a:r>
            <a:r>
              <a:rPr lang="en-US" altLang="zh-CN" sz="1600" dirty="0">
                <a:solidFill>
                  <a:srgbClr val="454545"/>
                </a:solidFill>
                <a:latin typeface="微软雅黑" panose="020B0503020204020204" pitchFamily="34" charset="-122"/>
                <a:ea typeface="微软雅黑" panose="020B0503020204020204" pitchFamily="34" charset="-122"/>
              </a:rPr>
              <a:t>Java</a:t>
            </a:r>
            <a:r>
              <a:rPr lang="zh-CN" altLang="en-US" sz="1600" dirty="0">
                <a:solidFill>
                  <a:srgbClr val="454545"/>
                </a:solidFill>
                <a:latin typeface="微软雅黑" panose="020B0503020204020204" pitchFamily="34" charset="-122"/>
                <a:ea typeface="微软雅黑" panose="020B0503020204020204" pitchFamily="34" charset="-122"/>
              </a:rPr>
              <a:t>程序也终止。</a:t>
            </a:r>
          </a:p>
        </p:txBody>
      </p:sp>
    </p:spTree>
    <p:extLst>
      <p:ext uri="{BB962C8B-B14F-4D97-AF65-F5344CB8AC3E}">
        <p14:creationId xmlns:p14="http://schemas.microsoft.com/office/powerpoint/2010/main" val="2447789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4" name="组合 3"/>
          <p:cNvGrpSpPr/>
          <p:nvPr/>
        </p:nvGrpSpPr>
        <p:grpSpPr>
          <a:xfrm>
            <a:off x="0" y="0"/>
            <a:ext cx="5195599" cy="504000"/>
            <a:chOff x="0" y="0"/>
            <a:chExt cx="5195599" cy="504000"/>
          </a:xfrm>
        </p:grpSpPr>
        <p:sp>
          <p:nvSpPr>
            <p:cNvPr id="5" name="矩形 4"/>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文本框 6"/>
            <p:cNvSpPr txBox="1"/>
            <p:nvPr/>
          </p:nvSpPr>
          <p:spPr>
            <a:xfrm>
              <a:off x="1240443" y="98967"/>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异常的抛出与处理</a:t>
              </a:r>
            </a:p>
          </p:txBody>
        </p:sp>
      </p:grpSp>
      <p:grpSp>
        <p:nvGrpSpPr>
          <p:cNvPr id="3" name="组合 2"/>
          <p:cNvGrpSpPr/>
          <p:nvPr/>
        </p:nvGrpSpPr>
        <p:grpSpPr>
          <a:xfrm>
            <a:off x="0" y="915566"/>
            <a:ext cx="1964640" cy="3836385"/>
            <a:chOff x="0" y="915566"/>
            <a:chExt cx="1964640" cy="3836385"/>
          </a:xfrm>
        </p:grpSpPr>
        <p:grpSp>
          <p:nvGrpSpPr>
            <p:cNvPr id="9" name="组合 8"/>
            <p:cNvGrpSpPr/>
            <p:nvPr/>
          </p:nvGrpSpPr>
          <p:grpSpPr>
            <a:xfrm>
              <a:off x="0" y="915566"/>
              <a:ext cx="1962016" cy="3836385"/>
              <a:chOff x="-3" y="1706563"/>
              <a:chExt cx="2605775" cy="5151434"/>
            </a:xfrm>
          </p:grpSpPr>
          <p:sp>
            <p:nvSpPr>
              <p:cNvPr id="12" name="Line 30"/>
              <p:cNvSpPr>
                <a:spLocks noChangeShapeType="1"/>
              </p:cNvSpPr>
              <p:nvPr/>
            </p:nvSpPr>
            <p:spPr bwMode="gray">
              <a:xfrm flipH="1">
                <a:off x="1398536" y="4860337"/>
                <a:ext cx="1053684" cy="1043786"/>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3" name="Line 34"/>
              <p:cNvSpPr>
                <a:spLocks noChangeShapeType="1"/>
              </p:cNvSpPr>
              <p:nvPr/>
            </p:nvSpPr>
            <p:spPr bwMode="gray">
              <a:xfrm flipH="1">
                <a:off x="-3" y="3408540"/>
                <a:ext cx="2438007" cy="3220859"/>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4" name="Line 36"/>
              <p:cNvSpPr>
                <a:spLocks noChangeShapeType="1"/>
              </p:cNvSpPr>
              <p:nvPr/>
            </p:nvSpPr>
            <p:spPr bwMode="gray">
              <a:xfrm flipH="1">
                <a:off x="0" y="2243138"/>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5" name="Group 40"/>
              <p:cNvGrpSpPr>
                <a:grpSpLocks/>
              </p:cNvGrpSpPr>
              <p:nvPr/>
            </p:nvGrpSpPr>
            <p:grpSpPr bwMode="auto">
              <a:xfrm>
                <a:off x="0" y="4618409"/>
                <a:ext cx="2274513" cy="2239588"/>
                <a:chOff x="0" y="2733"/>
                <a:chExt cx="1440" cy="1443"/>
              </a:xfrm>
            </p:grpSpPr>
            <p:sp>
              <p:nvSpPr>
                <p:cNvPr id="18"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0"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1" name="Text Box 45"/>
                <p:cNvSpPr txBox="1">
                  <a:spLocks noChangeArrowheads="1"/>
                </p:cNvSpPr>
                <p:nvPr/>
              </p:nvSpPr>
              <p:spPr bwMode="gray">
                <a:xfrm>
                  <a:off x="72" y="3208"/>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异常的抛出</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16" name="AutoShape 55"/>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7" name="AutoShape 58"/>
              <p:cNvSpPr>
                <a:spLocks noChangeArrowheads="1"/>
              </p:cNvSpPr>
              <p:nvPr/>
            </p:nvSpPr>
            <p:spPr bwMode="gray">
              <a:xfrm>
                <a:off x="2377172" y="4573943"/>
                <a:ext cx="228600"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10" name="AutoShape 32"/>
            <p:cNvSpPr>
              <a:spLocks noChangeArrowheads="1"/>
            </p:cNvSpPr>
            <p:nvPr/>
          </p:nvSpPr>
          <p:spPr bwMode="gray">
            <a:xfrm>
              <a:off x="1792516" y="2012823"/>
              <a:ext cx="17212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2" name="矩形 21"/>
          <p:cNvSpPr/>
          <p:nvPr/>
        </p:nvSpPr>
        <p:spPr>
          <a:xfrm>
            <a:off x="1952848" y="698876"/>
            <a:ext cx="6502300" cy="830997"/>
          </a:xfrm>
          <a:prstGeom prst="rect">
            <a:avLst/>
          </a:prstGeom>
          <a:ln>
            <a:solidFill>
              <a:srgbClr val="5089F8"/>
            </a:solidFill>
          </a:ln>
        </p:spPr>
        <p:txBody>
          <a:bodyPr wrap="square">
            <a:spAutoFit/>
          </a:bodyPr>
          <a:lstStyle/>
          <a:p>
            <a:pPr>
              <a:lnSpc>
                <a:spcPct val="150000"/>
              </a:lnSpc>
              <a:buFontTx/>
              <a:buNone/>
            </a:pPr>
            <a:r>
              <a:rPr lang="en-US" altLang="zh-CN" sz="1600" dirty="0">
                <a:solidFill>
                  <a:srgbClr val="000000"/>
                </a:solidFill>
                <a:latin typeface="微软雅黑" panose="020B0503020204020204" pitchFamily="34" charset="-122"/>
                <a:ea typeface="微软雅黑" panose="020B0503020204020204" pitchFamily="34" charset="-122"/>
              </a:rPr>
              <a:t>Java</a:t>
            </a:r>
            <a:r>
              <a:rPr lang="zh-CN" altLang="en-US" sz="1600" dirty="0">
                <a:solidFill>
                  <a:srgbClr val="000000"/>
                </a:solidFill>
                <a:latin typeface="微软雅黑" panose="020B0503020204020204" pitchFamily="34" charset="-122"/>
                <a:ea typeface="微软雅黑" panose="020B0503020204020204" pitchFamily="34" charset="-122"/>
              </a:rPr>
              <a:t>程序在运行时，如果由于可识别的错误，</a:t>
            </a:r>
            <a:r>
              <a:rPr lang="zh-CN" altLang="en-US" sz="1600" dirty="0">
                <a:solidFill>
                  <a:srgbClr val="0000FF"/>
                </a:solidFill>
                <a:latin typeface="微软雅黑" panose="020B0503020204020204" pitchFamily="34" charset="-122"/>
                <a:ea typeface="微软雅黑" panose="020B0503020204020204" pitchFamily="34" charset="-122"/>
              </a:rPr>
              <a:t>系统就产生一个与该错误相对应的异常类的对象</a:t>
            </a:r>
            <a:r>
              <a:rPr lang="zh-CN" altLang="en-US" sz="1600" dirty="0">
                <a:solidFill>
                  <a:srgbClr val="000000"/>
                </a:solidFill>
                <a:latin typeface="微软雅黑" panose="020B0503020204020204" pitchFamily="34" charset="-122"/>
                <a:ea typeface="微软雅黑" panose="020B0503020204020204" pitchFamily="34" charset="-122"/>
              </a:rPr>
              <a:t>，这个过程就是异常的抛出。</a:t>
            </a:r>
          </a:p>
        </p:txBody>
      </p:sp>
      <p:sp>
        <p:nvSpPr>
          <p:cNvPr id="8" name="文本框 7">
            <a:extLst>
              <a:ext uri="{FF2B5EF4-FFF2-40B4-BE49-F238E27FC236}">
                <a16:creationId xmlns:a16="http://schemas.microsoft.com/office/drawing/2014/main" id="{975F5F2B-8049-1D4F-8AA0-76D47B6F6FDE}"/>
              </a:ext>
            </a:extLst>
          </p:cNvPr>
          <p:cNvSpPr txBox="1"/>
          <p:nvPr/>
        </p:nvSpPr>
        <p:spPr>
          <a:xfrm>
            <a:off x="2123761" y="1789335"/>
            <a:ext cx="6353536" cy="787460"/>
          </a:xfrm>
          <a:prstGeom prst="rect">
            <a:avLst/>
          </a:prstGeom>
          <a:ln>
            <a:solidFill>
              <a:srgbClr val="5089F8"/>
            </a:solidFill>
          </a:ln>
        </p:spPr>
        <p:txBody>
          <a:bodyPr wrap="square">
            <a:spAutoFit/>
          </a:bodyPr>
          <a:lstStyle>
            <a:defPPr>
              <a:defRPr lang="zh-CN"/>
            </a:defPPr>
            <a:lvl1pPr>
              <a:lnSpc>
                <a:spcPct val="150000"/>
              </a:lnSpc>
              <a:buFontTx/>
              <a:buNone/>
              <a:defRPr sz="1600">
                <a:solidFill>
                  <a:srgbClr val="000000"/>
                </a:solidFill>
                <a:latin typeface="微软雅黑" panose="020B0503020204020204" pitchFamily="34" charset="-122"/>
                <a:ea typeface="微软雅黑" panose="020B0503020204020204" pitchFamily="34" charset="-122"/>
              </a:defRPr>
            </a:lvl1pPr>
          </a:lstStyle>
          <a:p>
            <a:r>
              <a:rPr lang="zh-CN" altLang="en-US" dirty="0"/>
              <a:t>抛出异常语法：</a:t>
            </a:r>
            <a:r>
              <a:rPr lang="en-US" altLang="zh-CN" dirty="0"/>
              <a:t>throw </a:t>
            </a:r>
            <a:r>
              <a:rPr lang="zh-CN" altLang="en-US" dirty="0"/>
              <a:t> </a:t>
            </a:r>
            <a:r>
              <a:rPr lang="en-US" altLang="zh-CN" dirty="0" err="1"/>
              <a:t>exceptionObject</a:t>
            </a:r>
            <a:r>
              <a:rPr lang="en-US" altLang="zh-CN" dirty="0"/>
              <a:t>;</a:t>
            </a:r>
          </a:p>
          <a:p>
            <a:r>
              <a:rPr lang="zh-CN" altLang="en-US" dirty="0"/>
              <a:t>一旦程序抛出异常，程序的正常执行路径被终止，进入异常处理程序</a:t>
            </a:r>
          </a:p>
        </p:txBody>
      </p:sp>
      <p:sp>
        <p:nvSpPr>
          <p:cNvPr id="2" name="文本框 1">
            <a:extLst>
              <a:ext uri="{FF2B5EF4-FFF2-40B4-BE49-F238E27FC236}">
                <a16:creationId xmlns:a16="http://schemas.microsoft.com/office/drawing/2014/main" id="{2B12C689-494D-C7DA-46B6-5CF4C81A310C}"/>
              </a:ext>
            </a:extLst>
          </p:cNvPr>
          <p:cNvSpPr txBox="1"/>
          <p:nvPr/>
        </p:nvSpPr>
        <p:spPr>
          <a:xfrm>
            <a:off x="2254334" y="2870520"/>
            <a:ext cx="6353536" cy="787460"/>
          </a:xfrm>
          <a:prstGeom prst="rect">
            <a:avLst/>
          </a:prstGeom>
          <a:ln>
            <a:solidFill>
              <a:srgbClr val="5089F8"/>
            </a:solidFill>
          </a:ln>
        </p:spPr>
        <p:txBody>
          <a:bodyPr wrap="square">
            <a:spAutoFit/>
          </a:bodyPr>
          <a:lstStyle>
            <a:defPPr>
              <a:defRPr lang="zh-CN"/>
            </a:defPPr>
            <a:lvl1pPr>
              <a:lnSpc>
                <a:spcPct val="150000"/>
              </a:lnSpc>
              <a:buFontTx/>
              <a:buNone/>
              <a:defRPr sz="1600">
                <a:solidFill>
                  <a:srgbClr val="000000"/>
                </a:solidFill>
                <a:latin typeface="微软雅黑" panose="020B0503020204020204" pitchFamily="34" charset="-122"/>
                <a:ea typeface="微软雅黑" panose="020B0503020204020204" pitchFamily="34" charset="-122"/>
              </a:defRPr>
            </a:lvl1pPr>
          </a:lstStyle>
          <a:p>
            <a:r>
              <a:rPr lang="zh-CN" altLang="en-US" dirty="0"/>
              <a:t>处理异常：程序可以处理异常，如记录、提示等；也可以继续向后传递异常。</a:t>
            </a:r>
            <a:endParaRPr lang="en-US" altLang="zh-CN" dirty="0"/>
          </a:p>
        </p:txBody>
      </p:sp>
    </p:spTree>
    <p:extLst>
      <p:ext uri="{BB962C8B-B14F-4D97-AF65-F5344CB8AC3E}">
        <p14:creationId xmlns:p14="http://schemas.microsoft.com/office/powerpoint/2010/main" val="260003714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4" name="组合 3"/>
          <p:cNvGrpSpPr/>
          <p:nvPr/>
        </p:nvGrpSpPr>
        <p:grpSpPr>
          <a:xfrm>
            <a:off x="0" y="0"/>
            <a:ext cx="5195599" cy="504000"/>
            <a:chOff x="0" y="0"/>
            <a:chExt cx="5195599" cy="504000"/>
          </a:xfrm>
        </p:grpSpPr>
        <p:sp>
          <p:nvSpPr>
            <p:cNvPr id="5" name="矩形 4"/>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文本框 6"/>
            <p:cNvSpPr txBox="1"/>
            <p:nvPr/>
          </p:nvSpPr>
          <p:spPr>
            <a:xfrm>
              <a:off x="1240443" y="98967"/>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异常的抛出与处理</a:t>
              </a:r>
            </a:p>
          </p:txBody>
        </p:sp>
      </p:grpSp>
      <p:sp>
        <p:nvSpPr>
          <p:cNvPr id="2" name="文本框 1"/>
          <p:cNvSpPr txBox="1"/>
          <p:nvPr/>
        </p:nvSpPr>
        <p:spPr>
          <a:xfrm>
            <a:off x="2039313" y="871300"/>
            <a:ext cx="6997183" cy="2264787"/>
          </a:xfrm>
          <a:prstGeom prst="rect">
            <a:avLst/>
          </a:prstGeom>
          <a:noFill/>
          <a:ln>
            <a:solidFill>
              <a:srgbClr val="5089F8"/>
            </a:solidFill>
          </a:ln>
        </p:spPr>
        <p:txBody>
          <a:bodyPr wrap="square" rtlCol="0">
            <a:spAutoFit/>
          </a:bodyPr>
          <a:lstStyle/>
          <a:p>
            <a:pPr>
              <a:lnSpc>
                <a:spcPct val="150000"/>
              </a:lnSpc>
              <a:buFontTx/>
              <a:buNone/>
            </a:pPr>
            <a:endParaRPr lang="en-US" altLang="zh-CN" sz="1600" b="1" dirty="0">
              <a:solidFill>
                <a:srgbClr val="0000FF"/>
              </a:solidFill>
              <a:latin typeface="微软雅黑" panose="020B0503020204020204" pitchFamily="34" charset="-122"/>
              <a:ea typeface="微软雅黑" panose="020B0503020204020204" pitchFamily="34" charset="-122"/>
            </a:endParaRPr>
          </a:p>
          <a:p>
            <a:pPr>
              <a:lnSpc>
                <a:spcPct val="150000"/>
              </a:lnSpc>
              <a:buFontTx/>
              <a:buNone/>
            </a:pPr>
            <a:r>
              <a:rPr lang="en-US" altLang="zh-CN" sz="1600" b="1" dirty="0">
                <a:solidFill>
                  <a:srgbClr val="0000FF"/>
                </a:solidFill>
                <a:latin typeface="微软雅黑" panose="020B0503020204020204" pitchFamily="34" charset="-122"/>
                <a:ea typeface="微软雅黑" panose="020B0503020204020204" pitchFamily="34" charset="-122"/>
              </a:rPr>
              <a:t>1</a:t>
            </a:r>
            <a:r>
              <a:rPr lang="zh-CN" altLang="en-US" sz="1600" b="1" dirty="0">
                <a:solidFill>
                  <a:srgbClr val="0000FF"/>
                </a:solidFill>
                <a:latin typeface="微软雅黑" panose="020B0503020204020204" pitchFamily="34" charset="-122"/>
                <a:ea typeface="微软雅黑" panose="020B0503020204020204" pitchFamily="34" charset="-122"/>
              </a:rPr>
              <a:t>）系统自动抛出的异常（</a:t>
            </a:r>
            <a:r>
              <a:rPr lang="en-US" altLang="zh-CN" sz="1600" b="1" dirty="0" err="1">
                <a:solidFill>
                  <a:srgbClr val="0000FF"/>
                </a:solidFill>
                <a:latin typeface="微软雅黑" panose="020B0503020204020204" pitchFamily="34" charset="-122"/>
                <a:ea typeface="微软雅黑" panose="020B0503020204020204" pitchFamily="34" charset="-122"/>
              </a:rPr>
              <a:t>RuntimeException</a:t>
            </a:r>
            <a:r>
              <a:rPr lang="zh-CN" altLang="en-US" sz="1600" b="1" dirty="0">
                <a:solidFill>
                  <a:srgbClr val="0000FF"/>
                </a:solidFill>
                <a:latin typeface="微软雅黑" panose="020B0503020204020204" pitchFamily="34" charset="-122"/>
                <a:ea typeface="微软雅黑" panose="020B0503020204020204" pitchFamily="34" charset="-122"/>
              </a:rPr>
              <a:t>）</a:t>
            </a:r>
          </a:p>
          <a:p>
            <a:pPr>
              <a:lnSpc>
                <a:spcPct val="150000"/>
              </a:lnSpc>
            </a:pPr>
            <a:r>
              <a:rPr lang="zh-CN" altLang="en-US" sz="1600" dirty="0">
                <a:latin typeface="微软雅黑" panose="020B0503020204020204" pitchFamily="34" charset="-122"/>
                <a:ea typeface="微软雅黑" panose="020B0503020204020204" pitchFamily="34" charset="-122"/>
              </a:rPr>
              <a:t>    所有</a:t>
            </a:r>
            <a:r>
              <a:rPr lang="zh-CN" altLang="en-US" sz="1600" dirty="0">
                <a:solidFill>
                  <a:srgbClr val="FF0000"/>
                </a:solidFill>
                <a:latin typeface="微软雅黑" panose="020B0503020204020204" pitchFamily="34" charset="-122"/>
                <a:ea typeface="微软雅黑" panose="020B0503020204020204" pitchFamily="34" charset="-122"/>
              </a:rPr>
              <a:t>系统定义的运行异常</a:t>
            </a:r>
            <a:r>
              <a:rPr lang="zh-CN" altLang="en-US" sz="1600" dirty="0">
                <a:latin typeface="微软雅黑" panose="020B0503020204020204" pitchFamily="34" charset="-122"/>
                <a:ea typeface="微软雅黑" panose="020B0503020204020204" pitchFamily="34" charset="-122"/>
              </a:rPr>
              <a:t>都可以</a:t>
            </a:r>
            <a:r>
              <a:rPr lang="zh-CN" altLang="en-US" sz="1600" dirty="0">
                <a:solidFill>
                  <a:srgbClr val="FF0000"/>
                </a:solidFill>
                <a:latin typeface="微软雅黑" panose="020B0503020204020204" pitchFamily="34" charset="-122"/>
                <a:ea typeface="微软雅黑" panose="020B0503020204020204" pitchFamily="34" charset="-122"/>
              </a:rPr>
              <a:t>由系统自动抛出</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p>
          <a:p>
            <a:pPr>
              <a:lnSpc>
                <a:spcPct val="150000"/>
              </a:lnSpc>
            </a:pPr>
            <a:r>
              <a:rPr lang="en-US" altLang="zh-CN" sz="1600" dirty="0">
                <a:latin typeface="微软雅黑" panose="020B0503020204020204" pitchFamily="34" charset="-122"/>
                <a:ea typeface="微软雅黑" panose="020B0503020204020204" pitchFamily="34" charset="-122"/>
              </a:rPr>
              <a:t>Java</a:t>
            </a:r>
            <a:r>
              <a:rPr lang="zh-CN" altLang="en-US" sz="1600" dirty="0">
                <a:latin typeface="微软雅黑" panose="020B0503020204020204" pitchFamily="34" charset="-122"/>
                <a:ea typeface="微软雅黑" panose="020B0503020204020204" pitchFamily="34" charset="-122"/>
              </a:rPr>
              <a:t>规定： 运行时异常将由</a:t>
            </a:r>
            <a:r>
              <a:rPr lang="en-US" altLang="zh-CN" sz="1600" dirty="0">
                <a:latin typeface="微软雅黑" panose="020B0503020204020204" pitchFamily="34" charset="-122"/>
                <a:ea typeface="微软雅黑" panose="020B0503020204020204" pitchFamily="34" charset="-122"/>
              </a:rPr>
              <a:t>Java</a:t>
            </a:r>
            <a:r>
              <a:rPr lang="zh-CN" altLang="en-US" sz="1600" dirty="0">
                <a:latin typeface="微软雅黑" panose="020B0503020204020204" pitchFamily="34" charset="-122"/>
                <a:ea typeface="微软雅黑" panose="020B0503020204020204" pitchFamily="34" charset="-122"/>
              </a:rPr>
              <a:t>运行时系统自动抛出，允许应用程序忽略运行时异常（可以不捕获）。</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 </a:t>
            </a:r>
            <a:r>
              <a:rPr lang="en-US" altLang="zh-CN" sz="1600" dirty="0" err="1">
                <a:latin typeface="微软雅黑" panose="020B0503020204020204" pitchFamily="34" charset="-122"/>
                <a:ea typeface="微软雅黑" panose="020B0503020204020204" pitchFamily="34" charset="-122"/>
              </a:rPr>
              <a:t>IOException</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或由用户定义的异常，必须捕捉、或者声明抛出。</a:t>
            </a:r>
            <a:endParaRPr lang="en-US" altLang="zh-CN" sz="16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0" y="915566"/>
            <a:ext cx="1964640" cy="3836385"/>
            <a:chOff x="0" y="915566"/>
            <a:chExt cx="1964640" cy="3836385"/>
          </a:xfrm>
        </p:grpSpPr>
        <p:grpSp>
          <p:nvGrpSpPr>
            <p:cNvPr id="9" name="组合 8"/>
            <p:cNvGrpSpPr/>
            <p:nvPr/>
          </p:nvGrpSpPr>
          <p:grpSpPr>
            <a:xfrm>
              <a:off x="0" y="915566"/>
              <a:ext cx="1962016" cy="3836385"/>
              <a:chOff x="-3" y="1706563"/>
              <a:chExt cx="2605775" cy="5151434"/>
            </a:xfrm>
          </p:grpSpPr>
          <p:sp>
            <p:nvSpPr>
              <p:cNvPr id="12" name="Line 30"/>
              <p:cNvSpPr>
                <a:spLocks noChangeShapeType="1"/>
              </p:cNvSpPr>
              <p:nvPr/>
            </p:nvSpPr>
            <p:spPr bwMode="gray">
              <a:xfrm flipH="1">
                <a:off x="1398536" y="4860337"/>
                <a:ext cx="1053684" cy="1043786"/>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3" name="Line 34"/>
              <p:cNvSpPr>
                <a:spLocks noChangeShapeType="1"/>
              </p:cNvSpPr>
              <p:nvPr/>
            </p:nvSpPr>
            <p:spPr bwMode="gray">
              <a:xfrm flipH="1">
                <a:off x="-3" y="3408540"/>
                <a:ext cx="2438007" cy="3220859"/>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4" name="Line 36"/>
              <p:cNvSpPr>
                <a:spLocks noChangeShapeType="1"/>
              </p:cNvSpPr>
              <p:nvPr/>
            </p:nvSpPr>
            <p:spPr bwMode="gray">
              <a:xfrm flipH="1">
                <a:off x="0" y="2243138"/>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5" name="Group 40"/>
              <p:cNvGrpSpPr>
                <a:grpSpLocks/>
              </p:cNvGrpSpPr>
              <p:nvPr/>
            </p:nvGrpSpPr>
            <p:grpSpPr bwMode="auto">
              <a:xfrm>
                <a:off x="0" y="4618409"/>
                <a:ext cx="2274513" cy="2239588"/>
                <a:chOff x="0" y="2733"/>
                <a:chExt cx="1440" cy="1443"/>
              </a:xfrm>
            </p:grpSpPr>
            <p:sp>
              <p:nvSpPr>
                <p:cNvPr id="18"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0"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1" name="Text Box 45"/>
                <p:cNvSpPr txBox="1">
                  <a:spLocks noChangeArrowheads="1"/>
                </p:cNvSpPr>
                <p:nvPr/>
              </p:nvSpPr>
              <p:spPr bwMode="gray">
                <a:xfrm>
                  <a:off x="72" y="3208"/>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异常的抛出</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16" name="AutoShape 55"/>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7" name="AutoShape 58"/>
              <p:cNvSpPr>
                <a:spLocks noChangeArrowheads="1"/>
              </p:cNvSpPr>
              <p:nvPr/>
            </p:nvSpPr>
            <p:spPr bwMode="gray">
              <a:xfrm>
                <a:off x="2377172" y="4573943"/>
                <a:ext cx="228600"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10" name="AutoShape 32"/>
            <p:cNvSpPr>
              <a:spLocks noChangeArrowheads="1"/>
            </p:cNvSpPr>
            <p:nvPr/>
          </p:nvSpPr>
          <p:spPr bwMode="gray">
            <a:xfrm>
              <a:off x="1792516" y="2012823"/>
              <a:ext cx="17212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Tree>
    <p:extLst>
      <p:ext uri="{BB962C8B-B14F-4D97-AF65-F5344CB8AC3E}">
        <p14:creationId xmlns:p14="http://schemas.microsoft.com/office/powerpoint/2010/main" val="148867310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4" name="组合 3"/>
          <p:cNvGrpSpPr/>
          <p:nvPr/>
        </p:nvGrpSpPr>
        <p:grpSpPr>
          <a:xfrm>
            <a:off x="0" y="0"/>
            <a:ext cx="5195599" cy="504000"/>
            <a:chOff x="0" y="0"/>
            <a:chExt cx="5195599" cy="504000"/>
          </a:xfrm>
        </p:grpSpPr>
        <p:sp>
          <p:nvSpPr>
            <p:cNvPr id="5" name="矩形 4"/>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文本框 6"/>
            <p:cNvSpPr txBox="1"/>
            <p:nvPr/>
          </p:nvSpPr>
          <p:spPr>
            <a:xfrm>
              <a:off x="1240443" y="98967"/>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异常的抛出与处理</a:t>
              </a:r>
            </a:p>
          </p:txBody>
        </p:sp>
      </p:grpSp>
      <p:sp>
        <p:nvSpPr>
          <p:cNvPr id="2" name="文本框 1"/>
          <p:cNvSpPr txBox="1"/>
          <p:nvPr/>
        </p:nvSpPr>
        <p:spPr>
          <a:xfrm>
            <a:off x="1962017" y="827294"/>
            <a:ext cx="6930464" cy="2264787"/>
          </a:xfrm>
          <a:prstGeom prst="rect">
            <a:avLst/>
          </a:prstGeom>
          <a:noFill/>
          <a:ln>
            <a:solidFill>
              <a:srgbClr val="5089F8"/>
            </a:solidFill>
          </a:ln>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声明方法可能抛出检查型异</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public void </a:t>
            </a:r>
            <a:r>
              <a:rPr lang="en-US" altLang="zh-CN" sz="1600" dirty="0" err="1">
                <a:latin typeface="微软雅黑" panose="020B0503020204020204" pitchFamily="34" charset="-122"/>
                <a:ea typeface="微软雅黑" panose="020B0503020204020204" pitchFamily="34" charset="-122"/>
              </a:rPr>
              <a:t>func</a:t>
            </a:r>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throws</a:t>
            </a:r>
            <a:r>
              <a:rPr lang="en-US" altLang="zh-CN" sz="1600" dirty="0">
                <a:latin typeface="微软雅黑" panose="020B0503020204020204" pitchFamily="34" charset="-122"/>
                <a:ea typeface="微软雅黑" panose="020B0503020204020204" pitchFamily="34" charset="-122"/>
              </a:rPr>
              <a:t> </a:t>
            </a:r>
            <a:r>
              <a:rPr lang="en-US" altLang="zh-CN" sz="1600" b="1" dirty="0" err="1">
                <a:solidFill>
                  <a:srgbClr val="0000FF"/>
                </a:solidFill>
                <a:latin typeface="微软雅黑" panose="020B0503020204020204" pitchFamily="34" charset="-122"/>
                <a:ea typeface="微软雅黑" panose="020B0503020204020204" pitchFamily="34" charset="-122"/>
              </a:rPr>
              <a:t>ExceptionClassType</a:t>
            </a:r>
            <a:r>
              <a:rPr lang="en-US" altLang="zh-CN" sz="1600" b="1" dirty="0">
                <a:solidFill>
                  <a:srgbClr val="0000FF"/>
                </a:solidFill>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a:t>
            </a:r>
          </a:p>
          <a:p>
            <a:pPr>
              <a:lnSpc>
                <a:spcPct val="150000"/>
              </a:lnSpc>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a:t>
            </a:r>
          </a:p>
          <a:p>
            <a:pPr>
              <a:lnSpc>
                <a:spcPct val="150000"/>
              </a:lnSpc>
            </a:pPr>
            <a:r>
              <a:rPr lang="en-US" altLang="zh-CN" sz="1600" b="1" dirty="0">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l"/>
            </a:pPr>
            <a:r>
              <a:rPr lang="zh-CN" altLang="en-US" sz="1600" dirty="0">
                <a:latin typeface="微软雅黑" panose="020B0503020204020204" pitchFamily="34" charset="-122"/>
                <a:ea typeface="微软雅黑" panose="020B0503020204020204" pitchFamily="34" charset="-122"/>
              </a:rPr>
              <a:t>编译器识别</a:t>
            </a:r>
            <a:r>
              <a:rPr lang="en-US" altLang="zh-CN" sz="1600" dirty="0" err="1">
                <a:latin typeface="微软雅黑" panose="020B0503020204020204" pitchFamily="34" charset="-122"/>
                <a:ea typeface="微软雅黑" panose="020B0503020204020204" pitchFamily="34" charset="-122"/>
              </a:rPr>
              <a:t>func</a:t>
            </a:r>
            <a:r>
              <a:rPr lang="zh-CN" altLang="en-US" sz="1600" dirty="0">
                <a:latin typeface="微软雅黑" panose="020B0503020204020204" pitchFamily="34" charset="-122"/>
                <a:ea typeface="微软雅黑" panose="020B0503020204020204" pitchFamily="34" charset="-122"/>
              </a:rPr>
              <a:t>可能抛出</a:t>
            </a:r>
            <a:r>
              <a:rPr lang="en-US" altLang="zh-CN" sz="1600" dirty="0" err="1">
                <a:latin typeface="微软雅黑" panose="020B0503020204020204" pitchFamily="34" charset="-122"/>
                <a:ea typeface="微软雅黑" panose="020B0503020204020204" pitchFamily="34" charset="-122"/>
              </a:rPr>
              <a:t>ExceptionClassType</a:t>
            </a:r>
            <a:r>
              <a:rPr lang="zh-CN" altLang="en-US" sz="1600" dirty="0">
                <a:latin typeface="微软雅黑" panose="020B0503020204020204" pitchFamily="34" charset="-122"/>
                <a:ea typeface="微软雅黑" panose="020B0503020204020204" pitchFamily="34" charset="-122"/>
              </a:rPr>
              <a:t>类型异常</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sz="1600" dirty="0">
                <a:latin typeface="微软雅黑" panose="020B0503020204020204" pitchFamily="34" charset="-122"/>
                <a:ea typeface="微软雅黑" panose="020B0503020204020204" pitchFamily="34" charset="-122"/>
              </a:rPr>
              <a:t>编译器强制任何调用</a:t>
            </a:r>
            <a:r>
              <a:rPr lang="en-US" altLang="zh-CN" sz="1600" dirty="0" err="1">
                <a:latin typeface="微软雅黑" panose="020B0503020204020204" pitchFamily="34" charset="-122"/>
                <a:ea typeface="微软雅黑" panose="020B0503020204020204" pitchFamily="34" charset="-122"/>
              </a:rPr>
              <a:t>func</a:t>
            </a:r>
            <a:r>
              <a:rPr lang="zh-CN" altLang="en-US" sz="1600" dirty="0">
                <a:latin typeface="微软雅黑" panose="020B0503020204020204" pitchFamily="34" charset="-122"/>
                <a:ea typeface="微软雅黑" panose="020B0503020204020204" pitchFamily="34" charset="-122"/>
              </a:rPr>
              <a:t>的代码，必须捕获该异常</a:t>
            </a:r>
          </a:p>
        </p:txBody>
      </p:sp>
      <p:grpSp>
        <p:nvGrpSpPr>
          <p:cNvPr id="3" name="组合 2"/>
          <p:cNvGrpSpPr/>
          <p:nvPr/>
        </p:nvGrpSpPr>
        <p:grpSpPr>
          <a:xfrm>
            <a:off x="0" y="915566"/>
            <a:ext cx="1964640" cy="3836385"/>
            <a:chOff x="0" y="915566"/>
            <a:chExt cx="1964640" cy="3836385"/>
          </a:xfrm>
        </p:grpSpPr>
        <p:grpSp>
          <p:nvGrpSpPr>
            <p:cNvPr id="9" name="组合 8"/>
            <p:cNvGrpSpPr/>
            <p:nvPr/>
          </p:nvGrpSpPr>
          <p:grpSpPr>
            <a:xfrm>
              <a:off x="0" y="915566"/>
              <a:ext cx="1962016" cy="3836385"/>
              <a:chOff x="-3" y="1706563"/>
              <a:chExt cx="2605775" cy="5151434"/>
            </a:xfrm>
          </p:grpSpPr>
          <p:sp>
            <p:nvSpPr>
              <p:cNvPr id="12" name="Line 30"/>
              <p:cNvSpPr>
                <a:spLocks noChangeShapeType="1"/>
              </p:cNvSpPr>
              <p:nvPr/>
            </p:nvSpPr>
            <p:spPr bwMode="gray">
              <a:xfrm flipH="1">
                <a:off x="1398536" y="4860337"/>
                <a:ext cx="1053684" cy="1043786"/>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3" name="Line 34"/>
              <p:cNvSpPr>
                <a:spLocks noChangeShapeType="1"/>
              </p:cNvSpPr>
              <p:nvPr/>
            </p:nvSpPr>
            <p:spPr bwMode="gray">
              <a:xfrm flipH="1">
                <a:off x="-3" y="3408540"/>
                <a:ext cx="2438007" cy="3220859"/>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4" name="Line 36"/>
              <p:cNvSpPr>
                <a:spLocks noChangeShapeType="1"/>
              </p:cNvSpPr>
              <p:nvPr/>
            </p:nvSpPr>
            <p:spPr bwMode="gray">
              <a:xfrm flipH="1">
                <a:off x="0" y="2243138"/>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5" name="Group 40"/>
              <p:cNvGrpSpPr>
                <a:grpSpLocks/>
              </p:cNvGrpSpPr>
              <p:nvPr/>
            </p:nvGrpSpPr>
            <p:grpSpPr bwMode="auto">
              <a:xfrm>
                <a:off x="0" y="4618409"/>
                <a:ext cx="2274513" cy="2239588"/>
                <a:chOff x="0" y="2733"/>
                <a:chExt cx="1440" cy="1443"/>
              </a:xfrm>
            </p:grpSpPr>
            <p:sp>
              <p:nvSpPr>
                <p:cNvPr id="18"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0"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1" name="Text Box 45"/>
                <p:cNvSpPr txBox="1">
                  <a:spLocks noChangeArrowheads="1"/>
                </p:cNvSpPr>
                <p:nvPr/>
              </p:nvSpPr>
              <p:spPr bwMode="gray">
                <a:xfrm>
                  <a:off x="72" y="3208"/>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异常的抛出</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16" name="AutoShape 55"/>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7" name="AutoShape 58"/>
              <p:cNvSpPr>
                <a:spLocks noChangeArrowheads="1"/>
              </p:cNvSpPr>
              <p:nvPr/>
            </p:nvSpPr>
            <p:spPr bwMode="gray">
              <a:xfrm>
                <a:off x="2377172" y="4573943"/>
                <a:ext cx="228600"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10" name="AutoShape 32"/>
            <p:cNvSpPr>
              <a:spLocks noChangeArrowheads="1"/>
            </p:cNvSpPr>
            <p:nvPr/>
          </p:nvSpPr>
          <p:spPr bwMode="gray">
            <a:xfrm>
              <a:off x="1792516" y="2012823"/>
              <a:ext cx="17212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8" name="圆角矩形标注 7">
            <a:extLst>
              <a:ext uri="{FF2B5EF4-FFF2-40B4-BE49-F238E27FC236}">
                <a16:creationId xmlns:a16="http://schemas.microsoft.com/office/drawing/2014/main" id="{1022B79D-7C25-5B81-5DCC-448256221164}"/>
              </a:ext>
            </a:extLst>
          </p:cNvPr>
          <p:cNvSpPr/>
          <p:nvPr/>
        </p:nvSpPr>
        <p:spPr bwMode="auto">
          <a:xfrm>
            <a:off x="4211960" y="3518736"/>
            <a:ext cx="4416962" cy="936104"/>
          </a:xfrm>
          <a:prstGeom prst="wedgeRoundRectCallout">
            <a:avLst>
              <a:gd name="adj1" fmla="val -16716"/>
              <a:gd name="adj2" fmla="val -267756"/>
              <a:gd name="adj3" fmla="val 16667"/>
            </a:avLst>
          </a:prstGeom>
          <a:solidFill>
            <a:srgbClr val="FFFF00">
              <a:alpha val="59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rPr>
              <a:t>抛出的</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rPr>
              <a:t>checked</a:t>
            </a:r>
            <a:r>
              <a:rPr kumimoji="1" lang="zh-CN" altLang="en-US" sz="2400" b="0" i="0" u="none" strike="noStrike" cap="none" normalizeH="0" baseline="0" dirty="0">
                <a:ln>
                  <a:noFill/>
                </a:ln>
                <a:solidFill>
                  <a:schemeClr val="tx1"/>
                </a:solidFill>
                <a:effectLst/>
                <a:latin typeface="Times New Roman" pitchFamily="18" charset="0"/>
                <a:ea typeface="宋体" pitchFamily="2" charset="-122"/>
              </a:rPr>
              <a:t>异常也应该</a:t>
            </a:r>
            <a:endParaRPr kumimoji="1" lang="en-US" altLang="zh-CN" sz="2400" b="0" i="0" u="none" strike="noStrike" cap="none" normalizeH="0" baseline="0" dirty="0">
              <a:ln>
                <a:noFill/>
              </a:ln>
              <a:solidFill>
                <a:schemeClr val="tx1"/>
              </a:solidFill>
              <a:effectLst/>
              <a:latin typeface="Times New Roman" pitchFamily="18"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rPr>
              <a:t>被理解成方法的</a:t>
            </a:r>
            <a:r>
              <a:rPr lang="zh-CN" altLang="en-US" dirty="0"/>
              <a:t>一</a:t>
            </a:r>
            <a:r>
              <a:rPr kumimoji="1" lang="zh-CN" altLang="en-US" sz="2400" b="0" i="0" u="none" strike="noStrike" cap="none" normalizeH="0" baseline="0" dirty="0">
                <a:ln>
                  <a:noFill/>
                </a:ln>
                <a:solidFill>
                  <a:schemeClr val="tx1"/>
                </a:solidFill>
                <a:effectLst/>
                <a:latin typeface="Times New Roman" pitchFamily="18" charset="0"/>
                <a:ea typeface="宋体" pitchFamily="2" charset="-122"/>
              </a:rPr>
              <a:t>部分。</a:t>
            </a:r>
          </a:p>
        </p:txBody>
      </p:sp>
    </p:spTree>
    <p:extLst>
      <p:ext uri="{BB962C8B-B14F-4D97-AF65-F5344CB8AC3E}">
        <p14:creationId xmlns:p14="http://schemas.microsoft.com/office/powerpoint/2010/main" val="2945372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5" name="组合 4"/>
          <p:cNvGrpSpPr/>
          <p:nvPr/>
        </p:nvGrpSpPr>
        <p:grpSpPr>
          <a:xfrm>
            <a:off x="0" y="0"/>
            <a:ext cx="5292080" cy="504000"/>
            <a:chOff x="0" y="0"/>
            <a:chExt cx="5292080" cy="504000"/>
          </a:xfrm>
        </p:grpSpPr>
        <p:sp>
          <p:nvSpPr>
            <p:cNvPr id="6" name="矩形 5"/>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sp>
        <p:nvSpPr>
          <p:cNvPr id="2" name="矩形 1">
            <a:extLst>
              <a:ext uri="{FF2B5EF4-FFF2-40B4-BE49-F238E27FC236}">
                <a16:creationId xmlns:a16="http://schemas.microsoft.com/office/drawing/2014/main" id="{D05A97F7-0BF5-4B64-B60F-5D5086655488}"/>
              </a:ext>
            </a:extLst>
          </p:cNvPr>
          <p:cNvSpPr/>
          <p:nvPr/>
        </p:nvSpPr>
        <p:spPr>
          <a:xfrm>
            <a:off x="4283968" y="51945"/>
            <a:ext cx="2723823" cy="369332"/>
          </a:xfrm>
          <a:prstGeom prst="rect">
            <a:avLst/>
          </a:prstGeom>
        </p:spPr>
        <p:txBody>
          <a:bodyPr wrap="none">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系统自动抛出的异常示例</a:t>
            </a:r>
            <a:endParaRPr lang="zh-CN" altLang="en-US" sz="1800" dirty="0">
              <a:solidFill>
                <a:schemeClr val="bg1"/>
              </a:solidFill>
            </a:endParaRPr>
          </a:p>
        </p:txBody>
      </p:sp>
      <p:pic>
        <p:nvPicPr>
          <p:cNvPr id="10" name="图片 9">
            <a:extLst>
              <a:ext uri="{FF2B5EF4-FFF2-40B4-BE49-F238E27FC236}">
                <a16:creationId xmlns:a16="http://schemas.microsoft.com/office/drawing/2014/main" id="{0AC15E3D-6978-1668-61C2-5BA9E0494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144" y="1203598"/>
            <a:ext cx="6963232" cy="2050823"/>
          </a:xfrm>
          <a:prstGeom prst="rect">
            <a:avLst/>
          </a:prstGeom>
          <a:ln>
            <a:solidFill>
              <a:schemeClr val="tx1"/>
            </a:solidFill>
          </a:ln>
        </p:spPr>
      </p:pic>
      <p:pic>
        <p:nvPicPr>
          <p:cNvPr id="13" name="图片 12">
            <a:extLst>
              <a:ext uri="{FF2B5EF4-FFF2-40B4-BE49-F238E27FC236}">
                <a16:creationId xmlns:a16="http://schemas.microsoft.com/office/drawing/2014/main" id="{B9C6D66A-7E57-37EA-9E69-70AB3E1C8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290" y="3520270"/>
            <a:ext cx="7891655" cy="1139712"/>
          </a:xfrm>
          <a:prstGeom prst="rect">
            <a:avLst/>
          </a:prstGeom>
          <a:ln>
            <a:solidFill>
              <a:srgbClr val="C00000"/>
            </a:solidFill>
          </a:ln>
        </p:spPr>
      </p:pic>
      <p:sp>
        <p:nvSpPr>
          <p:cNvPr id="14" name="文本框 13">
            <a:extLst>
              <a:ext uri="{FF2B5EF4-FFF2-40B4-BE49-F238E27FC236}">
                <a16:creationId xmlns:a16="http://schemas.microsoft.com/office/drawing/2014/main" id="{83DC75B6-A945-7501-53A6-A82D54D1F7FB}"/>
              </a:ext>
            </a:extLst>
          </p:cNvPr>
          <p:cNvSpPr txBox="1"/>
          <p:nvPr/>
        </p:nvSpPr>
        <p:spPr>
          <a:xfrm>
            <a:off x="899592" y="689988"/>
            <a:ext cx="4062331" cy="461665"/>
          </a:xfrm>
          <a:prstGeom prst="rect">
            <a:avLst/>
          </a:prstGeom>
          <a:noFill/>
        </p:spPr>
        <p:txBody>
          <a:bodyPr wrap="none" rtlCol="0">
            <a:spAutoFit/>
          </a:bodyPr>
          <a:lstStyle/>
          <a:p>
            <a:r>
              <a:rPr kumimoji="1" lang="en-US" altLang="zh-CN" b="1" dirty="0">
                <a:solidFill>
                  <a:srgbClr val="FF0000"/>
                </a:solidFill>
              </a:rPr>
              <a:t>unchecked</a:t>
            </a:r>
            <a:r>
              <a:rPr kumimoji="1" lang="zh-CN" altLang="en-US" b="1" dirty="0">
                <a:solidFill>
                  <a:srgbClr val="FF0000"/>
                </a:solidFill>
              </a:rPr>
              <a:t>异常可以被忽略！</a:t>
            </a:r>
          </a:p>
        </p:txBody>
      </p:sp>
    </p:spTree>
    <p:extLst>
      <p:ext uri="{BB962C8B-B14F-4D97-AF65-F5344CB8AC3E}">
        <p14:creationId xmlns:p14="http://schemas.microsoft.com/office/powerpoint/2010/main" val="693705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5" name="组合 4"/>
          <p:cNvGrpSpPr/>
          <p:nvPr/>
        </p:nvGrpSpPr>
        <p:grpSpPr>
          <a:xfrm>
            <a:off x="0" y="0"/>
            <a:ext cx="5292080" cy="504000"/>
            <a:chOff x="0" y="0"/>
            <a:chExt cx="5292080" cy="504000"/>
          </a:xfrm>
        </p:grpSpPr>
        <p:sp>
          <p:nvSpPr>
            <p:cNvPr id="6" name="矩形 5"/>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sp>
        <p:nvSpPr>
          <p:cNvPr id="2" name="矩形 1">
            <a:extLst>
              <a:ext uri="{FF2B5EF4-FFF2-40B4-BE49-F238E27FC236}">
                <a16:creationId xmlns:a16="http://schemas.microsoft.com/office/drawing/2014/main" id="{D05A97F7-0BF5-4B64-B60F-5D5086655488}"/>
              </a:ext>
            </a:extLst>
          </p:cNvPr>
          <p:cNvSpPr/>
          <p:nvPr/>
        </p:nvSpPr>
        <p:spPr>
          <a:xfrm>
            <a:off x="4283968" y="51945"/>
            <a:ext cx="2723823" cy="369332"/>
          </a:xfrm>
          <a:prstGeom prst="rect">
            <a:avLst/>
          </a:prstGeom>
        </p:spPr>
        <p:txBody>
          <a:bodyPr wrap="none">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系统自动抛出的异常示例</a:t>
            </a:r>
            <a:endParaRPr lang="zh-CN" altLang="en-US" sz="1800" dirty="0">
              <a:solidFill>
                <a:schemeClr val="bg1"/>
              </a:solidFill>
            </a:endParaRPr>
          </a:p>
        </p:txBody>
      </p:sp>
      <p:pic>
        <p:nvPicPr>
          <p:cNvPr id="4" name="图片 3">
            <a:extLst>
              <a:ext uri="{FF2B5EF4-FFF2-40B4-BE49-F238E27FC236}">
                <a16:creationId xmlns:a16="http://schemas.microsoft.com/office/drawing/2014/main" id="{0D64F529-C585-47F2-AF24-E42AB8830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25" y="793741"/>
            <a:ext cx="6984776" cy="2654204"/>
          </a:xfrm>
          <a:prstGeom prst="rect">
            <a:avLst/>
          </a:prstGeom>
        </p:spPr>
      </p:pic>
      <p:grpSp>
        <p:nvGrpSpPr>
          <p:cNvPr id="15" name="组合 14">
            <a:extLst>
              <a:ext uri="{FF2B5EF4-FFF2-40B4-BE49-F238E27FC236}">
                <a16:creationId xmlns:a16="http://schemas.microsoft.com/office/drawing/2014/main" id="{2B5A4B9E-80C4-3F49-B451-5702E4B222F8}"/>
              </a:ext>
            </a:extLst>
          </p:cNvPr>
          <p:cNvGrpSpPr/>
          <p:nvPr/>
        </p:nvGrpSpPr>
        <p:grpSpPr>
          <a:xfrm>
            <a:off x="683568" y="2859782"/>
            <a:ext cx="8106262" cy="1800200"/>
            <a:chOff x="683568" y="2859782"/>
            <a:chExt cx="8106262" cy="1800200"/>
          </a:xfrm>
        </p:grpSpPr>
        <p:pic>
          <p:nvPicPr>
            <p:cNvPr id="11" name="图片 10">
              <a:extLst>
                <a:ext uri="{FF2B5EF4-FFF2-40B4-BE49-F238E27FC236}">
                  <a16:creationId xmlns:a16="http://schemas.microsoft.com/office/drawing/2014/main" id="{314C6C96-BEC4-0AFC-2C52-41B035B27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3723878"/>
              <a:ext cx="8106262" cy="936104"/>
            </a:xfrm>
            <a:prstGeom prst="rect">
              <a:avLst/>
            </a:prstGeom>
          </p:spPr>
        </p:pic>
        <p:cxnSp>
          <p:nvCxnSpPr>
            <p:cNvPr id="14" name="直线箭头连接符 13">
              <a:extLst>
                <a:ext uri="{FF2B5EF4-FFF2-40B4-BE49-F238E27FC236}">
                  <a16:creationId xmlns:a16="http://schemas.microsoft.com/office/drawing/2014/main" id="{6FE72AF0-20B8-4678-A800-3F0F5D1DD685}"/>
                </a:ext>
              </a:extLst>
            </p:cNvPr>
            <p:cNvCxnSpPr>
              <a:stCxn id="11" idx="0"/>
            </p:cNvCxnSpPr>
            <p:nvPr/>
          </p:nvCxnSpPr>
          <p:spPr bwMode="auto">
            <a:xfrm flipV="1">
              <a:off x="4736699" y="2859782"/>
              <a:ext cx="909180" cy="8640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组合 18">
            <a:extLst>
              <a:ext uri="{FF2B5EF4-FFF2-40B4-BE49-F238E27FC236}">
                <a16:creationId xmlns:a16="http://schemas.microsoft.com/office/drawing/2014/main" id="{06D43EDE-2B2F-2077-5E07-30FDA76143B4}"/>
              </a:ext>
            </a:extLst>
          </p:cNvPr>
          <p:cNvGrpSpPr/>
          <p:nvPr/>
        </p:nvGrpSpPr>
        <p:grpSpPr>
          <a:xfrm>
            <a:off x="899592" y="4242918"/>
            <a:ext cx="7283924" cy="461665"/>
            <a:chOff x="899592" y="4242918"/>
            <a:chExt cx="7283924" cy="461665"/>
          </a:xfrm>
        </p:grpSpPr>
        <p:cxnSp>
          <p:nvCxnSpPr>
            <p:cNvPr id="17" name="直线连接符 16">
              <a:extLst>
                <a:ext uri="{FF2B5EF4-FFF2-40B4-BE49-F238E27FC236}">
                  <a16:creationId xmlns:a16="http://schemas.microsoft.com/office/drawing/2014/main" id="{EED816EB-2DCC-D986-F8E4-31E865468CC8}"/>
                </a:ext>
              </a:extLst>
            </p:cNvPr>
            <p:cNvCxnSpPr/>
            <p:nvPr/>
          </p:nvCxnSpPr>
          <p:spPr bwMode="auto">
            <a:xfrm>
              <a:off x="899592" y="4659982"/>
              <a:ext cx="5040560" cy="0"/>
            </a:xfrm>
            <a:prstGeom prst="line">
              <a:avLst/>
            </a:prstGeom>
            <a:solidFill>
              <a:schemeClr val="accent1"/>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5253BDAE-8A64-0C2E-158F-9F1457A3B54E}"/>
                </a:ext>
              </a:extLst>
            </p:cNvPr>
            <p:cNvSpPr txBox="1"/>
            <p:nvPr/>
          </p:nvSpPr>
          <p:spPr>
            <a:xfrm>
              <a:off x="6459967" y="4242918"/>
              <a:ext cx="1723549" cy="461665"/>
            </a:xfrm>
            <a:prstGeom prst="rect">
              <a:avLst/>
            </a:prstGeom>
            <a:noFill/>
          </p:spPr>
          <p:txBody>
            <a:bodyPr wrap="none" rtlCol="0">
              <a:spAutoFit/>
            </a:bodyPr>
            <a:lstStyle/>
            <a:p>
              <a:r>
                <a:rPr kumimoji="1" lang="zh-CN" altLang="en-US" b="1" dirty="0">
                  <a:solidFill>
                    <a:srgbClr val="FF0000"/>
                  </a:solidFill>
                </a:rPr>
                <a:t>正常结束！</a:t>
              </a:r>
            </a:p>
          </p:txBody>
        </p:sp>
      </p:grpSp>
    </p:spTree>
    <p:extLst>
      <p:ext uri="{BB962C8B-B14F-4D97-AF65-F5344CB8AC3E}">
        <p14:creationId xmlns:p14="http://schemas.microsoft.com/office/powerpoint/2010/main" val="3016308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5" name="组合 4"/>
          <p:cNvGrpSpPr/>
          <p:nvPr/>
        </p:nvGrpSpPr>
        <p:grpSpPr>
          <a:xfrm>
            <a:off x="0" y="0"/>
            <a:ext cx="5292080" cy="504000"/>
            <a:chOff x="0" y="0"/>
            <a:chExt cx="5292080" cy="504000"/>
          </a:xfrm>
        </p:grpSpPr>
        <p:sp>
          <p:nvSpPr>
            <p:cNvPr id="6" name="矩形 5"/>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sp>
        <p:nvSpPr>
          <p:cNvPr id="20" name="矩形 19"/>
          <p:cNvSpPr/>
          <p:nvPr/>
        </p:nvSpPr>
        <p:spPr>
          <a:xfrm>
            <a:off x="2186442" y="836807"/>
            <a:ext cx="6318449" cy="787460"/>
          </a:xfrm>
          <a:prstGeom prst="rect">
            <a:avLst/>
          </a:prstGeom>
          <a:ln>
            <a:solidFill>
              <a:srgbClr val="5089F8"/>
            </a:solidFill>
          </a:ln>
        </p:spPr>
        <p:txBody>
          <a:bodyPr wrap="square">
            <a:spAutoFit/>
          </a:bodyPr>
          <a:lstStyle/>
          <a:p>
            <a:pPr>
              <a:lnSpc>
                <a:spcPct val="150000"/>
              </a:lnSpc>
            </a:pPr>
            <a:r>
              <a:rPr lang="en-US" altLang="zh-CN" sz="1600" b="1" dirty="0">
                <a:solidFill>
                  <a:srgbClr val="0000FF"/>
                </a:solidFill>
                <a:latin typeface="微软雅黑" panose="020B0503020204020204" pitchFamily="34" charset="-122"/>
                <a:ea typeface="微软雅黑" panose="020B0503020204020204" pitchFamily="34" charset="-122"/>
              </a:rPr>
              <a:t>2</a:t>
            </a:r>
            <a:r>
              <a:rPr lang="zh-CN" altLang="en-US" sz="1600" b="1" dirty="0">
                <a:solidFill>
                  <a:srgbClr val="0000FF"/>
                </a:solidFill>
                <a:latin typeface="微软雅黑" panose="020B0503020204020204" pitchFamily="34" charset="-122"/>
                <a:ea typeface="微软雅黑" panose="020B0503020204020204" pitchFamily="34" charset="-122"/>
              </a:rPr>
              <a:t>）语句抛出的异常</a:t>
            </a:r>
          </a:p>
          <a:p>
            <a:pPr>
              <a:lnSpc>
                <a:spcPct val="150000"/>
              </a:lnSpc>
            </a:pPr>
            <a:r>
              <a:rPr lang="zh-CN" altLang="en-US" sz="1600" dirty="0">
                <a:latin typeface="微软雅黑" panose="020B0503020204020204" pitchFamily="34" charset="-122"/>
                <a:ea typeface="微软雅黑" panose="020B0503020204020204" pitchFamily="34" charset="-122"/>
              </a:rPr>
              <a:t>    任何</a:t>
            </a:r>
            <a:r>
              <a:rPr lang="en-US" altLang="zh-CN" sz="1600" dirty="0">
                <a:latin typeface="微软雅黑" panose="020B0503020204020204" pitchFamily="34" charset="-122"/>
                <a:ea typeface="微软雅黑" panose="020B0503020204020204" pitchFamily="34" charset="-122"/>
              </a:rPr>
              <a:t>Java</a:t>
            </a:r>
            <a:r>
              <a:rPr lang="zh-CN" altLang="en-US" sz="1600" dirty="0">
                <a:latin typeface="微软雅黑" panose="020B0503020204020204" pitchFamily="34" charset="-122"/>
                <a:ea typeface="微软雅黑" panose="020B0503020204020204" pitchFamily="34" charset="-122"/>
              </a:rPr>
              <a:t>程序都可以通过 </a:t>
            </a:r>
            <a:r>
              <a:rPr lang="en-US" altLang="zh-CN" sz="1600" dirty="0">
                <a:solidFill>
                  <a:srgbClr val="0000FF"/>
                </a:solidFill>
                <a:latin typeface="微软雅黑" panose="020B0503020204020204" pitchFamily="34" charset="-122"/>
                <a:ea typeface="微软雅黑" panose="020B0503020204020204" pitchFamily="34" charset="-122"/>
              </a:rPr>
              <a:t>throw </a:t>
            </a:r>
            <a:r>
              <a:rPr lang="zh-CN" altLang="en-US" sz="1600" dirty="0">
                <a:latin typeface="微软雅黑" panose="020B0503020204020204" pitchFamily="34" charset="-122"/>
                <a:ea typeface="微软雅黑" panose="020B0503020204020204" pitchFamily="34" charset="-122"/>
              </a:rPr>
              <a:t>语句抛出异常（异常对象）。 </a:t>
            </a:r>
            <a:endParaRPr lang="en-US" altLang="zh-CN" sz="16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15BAB522-7D03-4745-88D1-FE7D1FFD8A4B}"/>
              </a:ext>
            </a:extLst>
          </p:cNvPr>
          <p:cNvSpPr/>
          <p:nvPr/>
        </p:nvSpPr>
        <p:spPr>
          <a:xfrm>
            <a:off x="2201402" y="3159109"/>
            <a:ext cx="6318449" cy="1156855"/>
          </a:xfrm>
          <a:prstGeom prst="rect">
            <a:avLst/>
          </a:prstGeom>
          <a:ln>
            <a:solidFill>
              <a:srgbClr val="5089F8"/>
            </a:solidFill>
          </a:ln>
        </p:spPr>
        <p:txBody>
          <a:bodyPr wrap="square">
            <a:spAutoFit/>
          </a:bodyPr>
          <a:lstStyle/>
          <a:p>
            <a:pPr>
              <a:lnSpc>
                <a:spcPct val="150000"/>
              </a:lnSpc>
            </a:pPr>
            <a:r>
              <a:rPr lang="zh-CN" altLang="en-US" sz="1600" dirty="0">
                <a:solidFill>
                  <a:srgbClr val="0000FF"/>
                </a:solidFill>
                <a:latin typeface="微软雅黑" panose="020B0503020204020204" pitchFamily="34" charset="-122"/>
                <a:ea typeface="微软雅黑" panose="020B0503020204020204" pitchFamily="34" charset="-122"/>
              </a:rPr>
              <a:t>用户自定义的异常系统不能自动抛出</a:t>
            </a:r>
            <a:r>
              <a:rPr lang="zh-CN" altLang="en-US" sz="1600" dirty="0">
                <a:solidFill>
                  <a:srgbClr val="000000"/>
                </a:solidFill>
                <a:latin typeface="微软雅黑" panose="020B0503020204020204" pitchFamily="34" charset="-122"/>
                <a:ea typeface="微软雅黑" panose="020B0503020204020204" pitchFamily="34" charset="-122"/>
              </a:rPr>
              <a:t>，需要编程者在程序中的合适位置创建自定义异常的对象，并利用 </a:t>
            </a:r>
            <a:r>
              <a:rPr lang="en-US" altLang="zh-CN" sz="1600" dirty="0">
                <a:solidFill>
                  <a:srgbClr val="0000FF"/>
                </a:solidFill>
                <a:latin typeface="微软雅黑" panose="020B0503020204020204" pitchFamily="34" charset="-122"/>
                <a:ea typeface="微软雅黑" panose="020B0503020204020204" pitchFamily="34" charset="-122"/>
              </a:rPr>
              <a:t>throw </a:t>
            </a:r>
            <a:r>
              <a:rPr lang="zh-CN" altLang="en-US" sz="1600" dirty="0">
                <a:solidFill>
                  <a:srgbClr val="000000"/>
                </a:solidFill>
                <a:latin typeface="微软雅黑" panose="020B0503020204020204" pitchFamily="34" charset="-122"/>
                <a:ea typeface="微软雅黑" panose="020B0503020204020204" pitchFamily="34" charset="-122"/>
              </a:rPr>
              <a:t>语句将这个新异常对象抛出。</a:t>
            </a:r>
            <a:endParaRPr lang="zh-CN" altLang="en-US" sz="16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126FA00D-80B3-4BF7-B2AD-3D2BACBAFC51}"/>
              </a:ext>
            </a:extLst>
          </p:cNvPr>
          <p:cNvSpPr/>
          <p:nvPr/>
        </p:nvSpPr>
        <p:spPr>
          <a:xfrm>
            <a:off x="2205364" y="2052557"/>
            <a:ext cx="6318449" cy="787460"/>
          </a:xfrm>
          <a:prstGeom prst="rect">
            <a:avLst/>
          </a:prstGeom>
          <a:ln>
            <a:solidFill>
              <a:srgbClr val="5089F8"/>
            </a:solidFill>
          </a:ln>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当一个方法</a:t>
            </a:r>
            <a:r>
              <a:rPr lang="zh-CN" altLang="en-US" sz="1600" dirty="0">
                <a:solidFill>
                  <a:srgbClr val="0000FF"/>
                </a:solidFill>
                <a:latin typeface="微软雅黑" panose="020B0503020204020204" pitchFamily="34" charset="-122"/>
                <a:ea typeface="微软雅黑" panose="020B0503020204020204" pitchFamily="34" charset="-122"/>
              </a:rPr>
              <a:t>要抛出异常</a:t>
            </a:r>
            <a:r>
              <a:rPr lang="zh-CN" altLang="en-US" sz="1600" dirty="0">
                <a:latin typeface="微软雅黑" panose="020B0503020204020204" pitchFamily="34" charset="-122"/>
                <a:ea typeface="微软雅黑" panose="020B0503020204020204" pitchFamily="34" charset="-122"/>
              </a:rPr>
              <a:t>时，必须在方法头</a:t>
            </a:r>
            <a:r>
              <a:rPr lang="zh-CN" altLang="en-US" sz="1600" dirty="0">
                <a:solidFill>
                  <a:srgbClr val="0000FF"/>
                </a:solidFill>
                <a:latin typeface="微软雅黑" panose="020B0503020204020204" pitchFamily="34" charset="-122"/>
                <a:ea typeface="微软雅黑" panose="020B0503020204020204" pitchFamily="34" charset="-122"/>
              </a:rPr>
              <a:t>使用 </a:t>
            </a:r>
            <a:r>
              <a:rPr lang="en-US" altLang="zh-CN" sz="1600" dirty="0">
                <a:solidFill>
                  <a:srgbClr val="0000FF"/>
                </a:solidFill>
                <a:latin typeface="微软雅黑" panose="020B0503020204020204" pitchFamily="34" charset="-122"/>
                <a:ea typeface="微软雅黑" panose="020B0503020204020204" pitchFamily="34" charset="-122"/>
              </a:rPr>
              <a:t>throws </a:t>
            </a:r>
            <a:r>
              <a:rPr lang="zh-CN" altLang="en-US" sz="1600" dirty="0">
                <a:solidFill>
                  <a:srgbClr val="0000FF"/>
                </a:solidFill>
                <a:latin typeface="微软雅黑" panose="020B0503020204020204" pitchFamily="34" charset="-122"/>
                <a:ea typeface="微软雅黑" panose="020B0503020204020204" pitchFamily="34" charset="-122"/>
              </a:rPr>
              <a:t>子句声明异常类型</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76B9EC91-C568-486A-85CE-6564F098353A}"/>
              </a:ext>
            </a:extLst>
          </p:cNvPr>
          <p:cNvGrpSpPr/>
          <p:nvPr/>
        </p:nvGrpSpPr>
        <p:grpSpPr>
          <a:xfrm>
            <a:off x="2" y="936237"/>
            <a:ext cx="2136761" cy="3815714"/>
            <a:chOff x="2" y="936237"/>
            <a:chExt cx="2136761" cy="3815714"/>
          </a:xfrm>
        </p:grpSpPr>
        <p:sp>
          <p:nvSpPr>
            <p:cNvPr id="28" name="Line 34">
              <a:extLst>
                <a:ext uri="{FF2B5EF4-FFF2-40B4-BE49-F238E27FC236}">
                  <a16:creationId xmlns:a16="http://schemas.microsoft.com/office/drawing/2014/main" id="{53FFAD88-A806-4718-80DB-CA5EB94210D1}"/>
                </a:ext>
              </a:extLst>
            </p:cNvPr>
            <p:cNvSpPr>
              <a:spLocks noChangeShapeType="1"/>
            </p:cNvSpPr>
            <p:nvPr/>
          </p:nvSpPr>
          <p:spPr bwMode="gray">
            <a:xfrm flipH="1">
              <a:off x="763956" y="3314833"/>
              <a:ext cx="1192246" cy="1025642"/>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9" name="组合 8"/>
            <p:cNvGrpSpPr/>
            <p:nvPr/>
          </p:nvGrpSpPr>
          <p:grpSpPr>
            <a:xfrm>
              <a:off x="2" y="936237"/>
              <a:ext cx="2050699" cy="3815714"/>
              <a:chOff x="0" y="1734320"/>
              <a:chExt cx="2723556" cy="5123677"/>
            </a:xfrm>
          </p:grpSpPr>
          <p:sp>
            <p:nvSpPr>
              <p:cNvPr id="11" name="Line 34"/>
              <p:cNvSpPr>
                <a:spLocks noChangeShapeType="1"/>
              </p:cNvSpPr>
              <p:nvPr/>
            </p:nvSpPr>
            <p:spPr bwMode="gray">
              <a:xfrm flipH="1">
                <a:off x="47372" y="3612606"/>
                <a:ext cx="2438007" cy="3220859"/>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2" name="Line 36"/>
              <p:cNvSpPr>
                <a:spLocks noChangeShapeType="1"/>
              </p:cNvSpPr>
              <p:nvPr/>
            </p:nvSpPr>
            <p:spPr bwMode="gray">
              <a:xfrm flipH="1">
                <a:off x="238073" y="2305230"/>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3" name="Group 40"/>
              <p:cNvGrpSpPr>
                <a:grpSpLocks/>
              </p:cNvGrpSpPr>
              <p:nvPr/>
            </p:nvGrpSpPr>
            <p:grpSpPr bwMode="auto">
              <a:xfrm>
                <a:off x="0" y="4618409"/>
                <a:ext cx="2274513" cy="2239588"/>
                <a:chOff x="0" y="2733"/>
                <a:chExt cx="1440" cy="1443"/>
              </a:xfrm>
            </p:grpSpPr>
            <p:sp>
              <p:nvSpPr>
                <p:cNvPr id="16"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7"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8"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Text Box 45"/>
                <p:cNvSpPr txBox="1">
                  <a:spLocks noChangeArrowheads="1"/>
                </p:cNvSpPr>
                <p:nvPr/>
              </p:nvSpPr>
              <p:spPr bwMode="gray">
                <a:xfrm>
                  <a:off x="72" y="3208"/>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异常的抛出</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14" name="AutoShape 55"/>
              <p:cNvSpPr>
                <a:spLocks noChangeArrowheads="1"/>
              </p:cNvSpPr>
              <p:nvPr/>
            </p:nvSpPr>
            <p:spPr bwMode="gray">
              <a:xfrm>
                <a:off x="1957737" y="173432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5" name="AutoShape 58"/>
              <p:cNvSpPr>
                <a:spLocks noChangeArrowheads="1"/>
              </p:cNvSpPr>
              <p:nvPr/>
            </p:nvSpPr>
            <p:spPr bwMode="gray">
              <a:xfrm>
                <a:off x="2494956" y="3399767"/>
                <a:ext cx="228600"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7" name="AutoShape 58">
              <a:extLst>
                <a:ext uri="{FF2B5EF4-FFF2-40B4-BE49-F238E27FC236}">
                  <a16:creationId xmlns:a16="http://schemas.microsoft.com/office/drawing/2014/main" id="{FD20F3DD-5A96-4A67-A718-82C931D461A9}"/>
                </a:ext>
              </a:extLst>
            </p:cNvPr>
            <p:cNvSpPr>
              <a:spLocks noChangeArrowheads="1"/>
            </p:cNvSpPr>
            <p:nvPr/>
          </p:nvSpPr>
          <p:spPr bwMode="gray">
            <a:xfrm>
              <a:off x="1964639" y="3144590"/>
              <a:ext cx="17212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Tree>
    <p:extLst>
      <p:ext uri="{BB962C8B-B14F-4D97-AF65-F5344CB8AC3E}">
        <p14:creationId xmlns:p14="http://schemas.microsoft.com/office/powerpoint/2010/main" val="113978435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5" name="组合 4"/>
          <p:cNvGrpSpPr/>
          <p:nvPr/>
        </p:nvGrpSpPr>
        <p:grpSpPr>
          <a:xfrm>
            <a:off x="0" y="0"/>
            <a:ext cx="5292080" cy="504000"/>
            <a:chOff x="0" y="0"/>
            <a:chExt cx="5292080" cy="504000"/>
          </a:xfrm>
        </p:grpSpPr>
        <p:sp>
          <p:nvSpPr>
            <p:cNvPr id="6" name="矩形 5"/>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grpSp>
        <p:nvGrpSpPr>
          <p:cNvPr id="9" name="组合 8"/>
          <p:cNvGrpSpPr/>
          <p:nvPr/>
        </p:nvGrpSpPr>
        <p:grpSpPr>
          <a:xfrm>
            <a:off x="2" y="841382"/>
            <a:ext cx="2198392" cy="3910569"/>
            <a:chOff x="0" y="1606950"/>
            <a:chExt cx="2919709" cy="5251047"/>
          </a:xfrm>
        </p:grpSpPr>
        <p:sp>
          <p:nvSpPr>
            <p:cNvPr id="11" name="Line 34"/>
            <p:cNvSpPr>
              <a:spLocks noChangeShapeType="1"/>
            </p:cNvSpPr>
            <p:nvPr/>
          </p:nvSpPr>
          <p:spPr bwMode="gray">
            <a:xfrm flipH="1">
              <a:off x="47371" y="4994062"/>
              <a:ext cx="2643737" cy="1839404"/>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2" name="Line 36"/>
            <p:cNvSpPr>
              <a:spLocks noChangeShapeType="1"/>
            </p:cNvSpPr>
            <p:nvPr/>
          </p:nvSpPr>
          <p:spPr bwMode="gray">
            <a:xfrm flipH="1">
              <a:off x="308087" y="2190019"/>
              <a:ext cx="1866901"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3" name="Group 40"/>
            <p:cNvGrpSpPr>
              <a:grpSpLocks/>
            </p:cNvGrpSpPr>
            <p:nvPr/>
          </p:nvGrpSpPr>
          <p:grpSpPr bwMode="auto">
            <a:xfrm>
              <a:off x="0" y="4618409"/>
              <a:ext cx="2274513" cy="2239588"/>
              <a:chOff x="0" y="2733"/>
              <a:chExt cx="1440" cy="1443"/>
            </a:xfrm>
          </p:grpSpPr>
          <p:sp>
            <p:nvSpPr>
              <p:cNvPr id="16"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7"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8"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Text Box 45"/>
              <p:cNvSpPr txBox="1">
                <a:spLocks noChangeArrowheads="1"/>
              </p:cNvSpPr>
              <p:nvPr/>
            </p:nvSpPr>
            <p:spPr bwMode="gray">
              <a:xfrm>
                <a:off x="72" y="3208"/>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异常的抛出</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14" name="AutoShape 55"/>
            <p:cNvSpPr>
              <a:spLocks noChangeArrowheads="1"/>
            </p:cNvSpPr>
            <p:nvPr/>
          </p:nvSpPr>
          <p:spPr bwMode="gray">
            <a:xfrm>
              <a:off x="2033883" y="160695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5" name="AutoShape 58"/>
            <p:cNvSpPr>
              <a:spLocks noChangeArrowheads="1"/>
            </p:cNvSpPr>
            <p:nvPr/>
          </p:nvSpPr>
          <p:spPr bwMode="gray">
            <a:xfrm>
              <a:off x="2691109" y="4800966"/>
              <a:ext cx="228600"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0" name="矩形 19"/>
          <p:cNvSpPr/>
          <p:nvPr/>
        </p:nvSpPr>
        <p:spPr>
          <a:xfrm>
            <a:off x="2258244" y="3064339"/>
            <a:ext cx="6149060" cy="1200329"/>
          </a:xfrm>
          <a:prstGeom prst="rect">
            <a:avLst/>
          </a:prstGeom>
          <a:ln>
            <a:solidFill>
              <a:srgbClr val="5089F8"/>
            </a:solidFill>
          </a:ln>
        </p:spPr>
        <p:txBody>
          <a:bodyPr wrap="square">
            <a:spAutoFit/>
          </a:bodyPr>
          <a:lstStyle/>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对有可能出现异常的方法，用</a:t>
            </a:r>
            <a:r>
              <a:rPr lang="en-US" altLang="zh-CN" sz="1600" dirty="0">
                <a:solidFill>
                  <a:srgbClr val="FF0000"/>
                </a:solidFill>
                <a:latin typeface="微软雅黑" panose="020B0503020204020204" pitchFamily="34" charset="-122"/>
                <a:ea typeface="微软雅黑" panose="020B0503020204020204" pitchFamily="34" charset="-122"/>
              </a:rPr>
              <a:t>throws</a:t>
            </a:r>
            <a:r>
              <a:rPr lang="zh-CN" altLang="en-US" sz="1600" dirty="0">
                <a:latin typeface="微软雅黑" panose="020B0503020204020204" pitchFamily="34" charset="-122"/>
                <a:ea typeface="微软雅黑" panose="020B0503020204020204" pitchFamily="34" charset="-122"/>
              </a:rPr>
              <a:t>语句列出可能出现的异常类名，这样当发生异常时，系统就调用异常处理程序。</a:t>
            </a:r>
          </a:p>
          <a:p>
            <a:pPr marL="285750" indent="-285750">
              <a:lnSpc>
                <a:spcPct val="150000"/>
              </a:lnSpc>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抛出异常的语句应该被定义为在满足一定条件时执行。</a:t>
            </a:r>
            <a:endParaRPr lang="zh-CN" altLang="en-US" sz="1600" dirty="0"/>
          </a:p>
        </p:txBody>
      </p:sp>
      <p:sp>
        <p:nvSpPr>
          <p:cNvPr id="3" name="矩形 2"/>
          <p:cNvSpPr/>
          <p:nvPr/>
        </p:nvSpPr>
        <p:spPr>
          <a:xfrm>
            <a:off x="2301871" y="788701"/>
            <a:ext cx="6105432" cy="1938992"/>
          </a:xfrm>
          <a:prstGeom prst="rect">
            <a:avLst/>
          </a:prstGeom>
          <a:ln>
            <a:solidFill>
              <a:srgbClr val="5089F8"/>
            </a:solidFill>
          </a:ln>
        </p:spPr>
        <p:txBody>
          <a:bodyPr wrap="square">
            <a:spAutoFit/>
          </a:bodyPr>
          <a:lstStyle/>
          <a:p>
            <a:pPr>
              <a:lnSpc>
                <a:spcPct val="150000"/>
              </a:lnSpc>
              <a:buFontTx/>
              <a:buNone/>
            </a:pPr>
            <a:r>
              <a:rPr lang="zh-CN" altLang="en-US" sz="1600" dirty="0">
                <a:solidFill>
                  <a:srgbClr val="000000"/>
                </a:solidFill>
                <a:latin typeface="微软雅黑" panose="020B0503020204020204" pitchFamily="34" charset="-122"/>
                <a:ea typeface="微软雅黑" panose="020B0503020204020204" pitchFamily="34" charset="-122"/>
              </a:rPr>
              <a:t>方法抛出异常的语法：</a:t>
            </a:r>
          </a:p>
          <a:p>
            <a:pPr>
              <a:buFontTx/>
              <a:buNone/>
            </a:pP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0000FF"/>
                </a:solidFill>
                <a:latin typeface="微软雅黑" panose="020B0503020204020204" pitchFamily="34" charset="-122"/>
                <a:ea typeface="微软雅黑" panose="020B0503020204020204" pitchFamily="34" charset="-122"/>
              </a:rPr>
              <a:t>修饰符</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FF"/>
                </a:solidFill>
                <a:latin typeface="微软雅黑" panose="020B0503020204020204" pitchFamily="34" charset="-122"/>
                <a:ea typeface="微软雅黑" panose="020B0503020204020204" pitchFamily="34" charset="-122"/>
              </a:rPr>
              <a:t>返回类型  方法名（</a:t>
            </a:r>
            <a:r>
              <a:rPr lang="zh-CN" altLang="en-US" sz="1600" dirty="0">
                <a:latin typeface="微软雅黑" panose="020B0503020204020204" pitchFamily="34" charset="-122"/>
                <a:ea typeface="微软雅黑" panose="020B0503020204020204" pitchFamily="34" charset="-122"/>
              </a:rPr>
              <a:t>参数列表</a:t>
            </a:r>
            <a:r>
              <a:rPr lang="zh-CN" altLang="en-US" sz="1600" dirty="0">
                <a:solidFill>
                  <a:srgbClr val="0000FF"/>
                </a:solidFill>
                <a:latin typeface="微软雅黑" panose="020B0503020204020204" pitchFamily="34" charset="-122"/>
                <a:ea typeface="微软雅黑" panose="020B0503020204020204" pitchFamily="34" charset="-122"/>
              </a:rPr>
              <a:t>）</a:t>
            </a:r>
            <a:r>
              <a:rPr lang="zh-CN" altLang="en-US" sz="1600" dirty="0">
                <a:solidFill>
                  <a:srgbClr val="0000FF"/>
                </a:solidFill>
                <a:latin typeface="宋体" pitchFamily="2" charset="-122"/>
              </a:rPr>
              <a:t> </a:t>
            </a:r>
            <a:r>
              <a:rPr lang="en-US" altLang="zh-CN" sz="1600" b="1" dirty="0">
                <a:solidFill>
                  <a:srgbClr val="FF0000"/>
                </a:solidFill>
                <a:latin typeface="微软雅黑" panose="020B0503020204020204" pitchFamily="34" charset="-122"/>
                <a:ea typeface="微软雅黑" panose="020B0503020204020204" pitchFamily="34" charset="-122"/>
              </a:rPr>
              <a:t>throws</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B050"/>
                </a:solidFill>
                <a:latin typeface="微软雅黑" panose="020B0503020204020204" pitchFamily="34" charset="-122"/>
                <a:ea typeface="微软雅黑" panose="020B0503020204020204" pitchFamily="34" charset="-122"/>
              </a:rPr>
              <a:t>异常类名列表</a:t>
            </a:r>
          </a:p>
          <a:p>
            <a:pPr>
              <a:buFontTx/>
              <a:buNone/>
            </a:pPr>
            <a:r>
              <a:rPr lang="en-US" altLang="zh-CN"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   ...</a:t>
            </a:r>
          </a:p>
          <a:p>
            <a:pPr>
              <a:buFontTx/>
              <a:buNone/>
            </a:pPr>
            <a:r>
              <a:rPr lang="en-US" altLang="zh-CN" sz="1600" dirty="0">
                <a:latin typeface="Times New Roman"/>
              </a:rPr>
              <a:t>   </a:t>
            </a:r>
            <a:r>
              <a:rPr lang="en-US" altLang="zh-CN" sz="1600" dirty="0">
                <a:latin typeface="宋体" pitchFamily="2" charset="-122"/>
              </a:rPr>
              <a:t> </a:t>
            </a:r>
            <a:r>
              <a:rPr lang="en-US" altLang="zh-CN" sz="1600" dirty="0">
                <a:solidFill>
                  <a:srgbClr val="0000FF"/>
                </a:solidFill>
                <a:latin typeface="微软雅黑" panose="020B0503020204020204" pitchFamily="34" charset="-122"/>
                <a:ea typeface="微软雅黑" panose="020B0503020204020204" pitchFamily="34" charset="-122"/>
              </a:rPr>
              <a:t>if </a:t>
            </a:r>
            <a:r>
              <a:rPr lang="zh-CN" altLang="en-US" sz="1600" dirty="0">
                <a:solidFill>
                  <a:srgbClr val="0000FF"/>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条件语句</a:t>
            </a:r>
            <a:r>
              <a:rPr lang="zh-CN" altLang="en-US" sz="1600" dirty="0">
                <a:solidFill>
                  <a:srgbClr val="0000FF"/>
                </a:solidFill>
                <a:latin typeface="微软雅黑" panose="020B0503020204020204" pitchFamily="34" charset="-122"/>
                <a:ea typeface="微软雅黑" panose="020B0503020204020204" pitchFamily="34" charset="-122"/>
              </a:rPr>
              <a:t>）  </a:t>
            </a:r>
            <a:endParaRPr lang="en-US" altLang="zh-CN" sz="1600" dirty="0">
              <a:solidFill>
                <a:srgbClr val="0000FF"/>
              </a:solidFill>
              <a:latin typeface="微软雅黑" panose="020B0503020204020204" pitchFamily="34" charset="-122"/>
              <a:ea typeface="微软雅黑" panose="020B0503020204020204" pitchFamily="34" charset="-122"/>
            </a:endParaRPr>
          </a:p>
          <a:p>
            <a:pPr>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throw </a:t>
            </a:r>
            <a:r>
              <a:rPr lang="en-US" altLang="zh-CN" sz="1600" dirty="0">
                <a:latin typeface="宋体" pitchFamily="2" charset="-122"/>
              </a:rPr>
              <a:t> </a:t>
            </a:r>
            <a:r>
              <a:rPr lang="en-US" altLang="zh-CN" sz="1600" dirty="0">
                <a:solidFill>
                  <a:srgbClr val="0000FF"/>
                </a:solidFill>
                <a:latin typeface="微软雅黑" panose="020B0503020204020204" pitchFamily="34" charset="-122"/>
                <a:ea typeface="微软雅黑" panose="020B0503020204020204" pitchFamily="34" charset="-122"/>
              </a:rPr>
              <a:t>(</a:t>
            </a:r>
            <a:r>
              <a:rPr lang="zh-CN" altLang="en-US" sz="1600" dirty="0">
                <a:solidFill>
                  <a:srgbClr val="0000FF"/>
                </a:solidFill>
                <a:latin typeface="微软雅黑" panose="020B0503020204020204" pitchFamily="34" charset="-122"/>
                <a:ea typeface="微软雅黑" panose="020B0503020204020204" pitchFamily="34" charset="-122"/>
              </a:rPr>
              <a:t> </a:t>
            </a:r>
            <a:r>
              <a:rPr lang="en-US" altLang="zh-CN" sz="1600" dirty="0">
                <a:solidFill>
                  <a:srgbClr val="0000FF"/>
                </a:solidFill>
                <a:latin typeface="微软雅黑" panose="020B0503020204020204" pitchFamily="34" charset="-122"/>
                <a:ea typeface="微软雅黑" panose="020B0503020204020204" pitchFamily="34" charset="-122"/>
              </a:rPr>
              <a:t>new</a:t>
            </a:r>
            <a:r>
              <a:rPr lang="zh-CN" altLang="en-US" sz="1600" dirty="0">
                <a:solidFill>
                  <a:srgbClr val="0000FF"/>
                </a:solidFill>
                <a:latin typeface="微软雅黑" panose="020B0503020204020204" pitchFamily="34" charset="-122"/>
                <a:ea typeface="微软雅黑" panose="020B0503020204020204" pitchFamily="34" charset="-122"/>
              </a:rPr>
              <a:t>  </a:t>
            </a:r>
            <a:r>
              <a:rPr lang="zh-CN" altLang="en-US" sz="1600" dirty="0">
                <a:solidFill>
                  <a:srgbClr val="00B050"/>
                </a:solidFill>
                <a:latin typeface="微软雅黑" panose="020B0503020204020204" pitchFamily="34" charset="-122"/>
                <a:ea typeface="微软雅黑" panose="020B0503020204020204" pitchFamily="34" charset="-122"/>
              </a:rPr>
              <a:t>异常类名</a:t>
            </a:r>
            <a:r>
              <a:rPr lang="en-US" altLang="zh-CN" sz="1600" dirty="0">
                <a:solidFill>
                  <a:srgbClr val="00B050"/>
                </a:solidFill>
                <a:latin typeface="微软雅黑" panose="020B0503020204020204" pitchFamily="34" charset="-122"/>
                <a:ea typeface="微软雅黑" panose="020B0503020204020204" pitchFamily="34" charset="-122"/>
              </a:rPr>
              <a:t>( )</a:t>
            </a:r>
            <a:r>
              <a:rPr lang="en-US" altLang="zh-CN" sz="1600" dirty="0">
                <a:solidFill>
                  <a:srgbClr val="0000FF"/>
                </a:solidFill>
                <a:latin typeface="微软雅黑" panose="020B0503020204020204" pitchFamily="34" charset="-122"/>
                <a:ea typeface="微软雅黑" panose="020B0503020204020204" pitchFamily="34" charset="-122"/>
              </a:rPr>
              <a:t>);</a:t>
            </a:r>
          </a:p>
          <a:p>
            <a:pPr>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p>
          <a:p>
            <a:pPr>
              <a:buFontTx/>
              <a:buNone/>
            </a:pPr>
            <a:r>
              <a:rPr lang="en-US" altLang="zh-CN" sz="1600" dirty="0">
                <a:solidFill>
                  <a:srgbClr val="FF0000"/>
                </a:solidFill>
                <a:latin typeface="微软雅黑" panose="020B0503020204020204" pitchFamily="34" charset="-122"/>
                <a:ea typeface="微软雅黑" panose="020B0503020204020204" pitchFamily="34" charset="-122"/>
              </a:rPr>
              <a:t>}</a:t>
            </a:r>
          </a:p>
        </p:txBody>
      </p:sp>
      <p:cxnSp>
        <p:nvCxnSpPr>
          <p:cNvPr id="10" name="直接箭头连接符 9">
            <a:extLst>
              <a:ext uri="{FF2B5EF4-FFF2-40B4-BE49-F238E27FC236}">
                <a16:creationId xmlns:a16="http://schemas.microsoft.com/office/drawing/2014/main" id="{82971376-CBBA-4D87-92A7-7F1AD8E600B8}"/>
              </a:ext>
            </a:extLst>
          </p:cNvPr>
          <p:cNvCxnSpPr>
            <a:cxnSpLocks/>
          </p:cNvCxnSpPr>
          <p:nvPr/>
        </p:nvCxnSpPr>
        <p:spPr bwMode="auto">
          <a:xfrm flipV="1">
            <a:off x="5661300" y="1419622"/>
            <a:ext cx="638892" cy="1794491"/>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a:extLst>
              <a:ext uri="{FF2B5EF4-FFF2-40B4-BE49-F238E27FC236}">
                <a16:creationId xmlns:a16="http://schemas.microsoft.com/office/drawing/2014/main" id="{CECCF103-7E66-41EA-9A8E-917C013CF7AC}"/>
              </a:ext>
            </a:extLst>
          </p:cNvPr>
          <p:cNvCxnSpPr>
            <a:cxnSpLocks/>
          </p:cNvCxnSpPr>
          <p:nvPr/>
        </p:nvCxnSpPr>
        <p:spPr bwMode="auto">
          <a:xfrm flipV="1">
            <a:off x="3059832" y="1923678"/>
            <a:ext cx="144016" cy="2010520"/>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98950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5" name="组合 4"/>
          <p:cNvGrpSpPr/>
          <p:nvPr/>
        </p:nvGrpSpPr>
        <p:grpSpPr>
          <a:xfrm>
            <a:off x="0" y="0"/>
            <a:ext cx="5292080" cy="504000"/>
            <a:chOff x="0" y="0"/>
            <a:chExt cx="5292080" cy="504000"/>
          </a:xfrm>
        </p:grpSpPr>
        <p:sp>
          <p:nvSpPr>
            <p:cNvPr id="6" name="矩形 5"/>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sp>
        <p:nvSpPr>
          <p:cNvPr id="2" name="矩形 1">
            <a:extLst>
              <a:ext uri="{FF2B5EF4-FFF2-40B4-BE49-F238E27FC236}">
                <a16:creationId xmlns:a16="http://schemas.microsoft.com/office/drawing/2014/main" id="{D05A97F7-0BF5-4B64-B60F-5D5086655488}"/>
              </a:ext>
            </a:extLst>
          </p:cNvPr>
          <p:cNvSpPr/>
          <p:nvPr/>
        </p:nvSpPr>
        <p:spPr>
          <a:xfrm>
            <a:off x="4283968" y="51945"/>
            <a:ext cx="3254417" cy="369332"/>
          </a:xfrm>
          <a:prstGeom prst="rect">
            <a:avLst/>
          </a:prstGeom>
        </p:spPr>
        <p:txBody>
          <a:bodyPr wrap="none">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定义可能产生异常的方法 示例</a:t>
            </a:r>
            <a:endParaRPr lang="zh-CN" altLang="en-US" sz="1800" b="1" dirty="0">
              <a:solidFill>
                <a:schemeClr val="bg1"/>
              </a:solidFill>
            </a:endParaRPr>
          </a:p>
        </p:txBody>
      </p:sp>
      <p:pic>
        <p:nvPicPr>
          <p:cNvPr id="16" name="图片 15">
            <a:extLst>
              <a:ext uri="{FF2B5EF4-FFF2-40B4-BE49-F238E27FC236}">
                <a16:creationId xmlns:a16="http://schemas.microsoft.com/office/drawing/2014/main" id="{3711AB85-2FA7-99DB-F234-2C75BC287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275606"/>
            <a:ext cx="8784976" cy="3168352"/>
          </a:xfrm>
          <a:prstGeom prst="rect">
            <a:avLst/>
          </a:prstGeom>
        </p:spPr>
      </p:pic>
    </p:spTree>
    <p:extLst>
      <p:ext uri="{BB962C8B-B14F-4D97-AF65-F5344CB8AC3E}">
        <p14:creationId xmlns:p14="http://schemas.microsoft.com/office/powerpoint/2010/main" val="33396474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26" name="Line 39">
            <a:extLst>
              <a:ext uri="{FF2B5EF4-FFF2-40B4-BE49-F238E27FC236}">
                <a16:creationId xmlns:a16="http://schemas.microsoft.com/office/drawing/2014/main" id="{04A5A99E-82E8-1A41-9117-932BB85ECB65}"/>
              </a:ext>
            </a:extLst>
          </p:cNvPr>
          <p:cNvSpPr>
            <a:spLocks noChangeShapeType="1"/>
          </p:cNvSpPr>
          <p:nvPr/>
        </p:nvSpPr>
        <p:spPr bwMode="gray">
          <a:xfrm flipH="1" flipV="1">
            <a:off x="539552" y="4318798"/>
            <a:ext cx="2321248" cy="282180"/>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9" name="AutoShape 33"/>
          <p:cNvSpPr>
            <a:spLocks noChangeArrowheads="1"/>
          </p:cNvSpPr>
          <p:nvPr/>
        </p:nvSpPr>
        <p:spPr bwMode="gray">
          <a:xfrm>
            <a:off x="2806562" y="3360106"/>
            <a:ext cx="169335" cy="1711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1" name="Line 35"/>
          <p:cNvSpPr>
            <a:spLocks noChangeShapeType="1"/>
          </p:cNvSpPr>
          <p:nvPr/>
        </p:nvSpPr>
        <p:spPr bwMode="gray">
          <a:xfrm flipH="1">
            <a:off x="0" y="3489209"/>
            <a:ext cx="2891512" cy="1101407"/>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2" name="Line 36"/>
          <p:cNvSpPr>
            <a:spLocks noChangeShapeType="1"/>
          </p:cNvSpPr>
          <p:nvPr/>
        </p:nvSpPr>
        <p:spPr bwMode="gray">
          <a:xfrm flipH="1">
            <a:off x="0" y="1220348"/>
            <a:ext cx="1944566" cy="3370268"/>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3" name="Line 37"/>
          <p:cNvSpPr>
            <a:spLocks noChangeShapeType="1"/>
          </p:cNvSpPr>
          <p:nvPr/>
        </p:nvSpPr>
        <p:spPr bwMode="gray">
          <a:xfrm flipH="1">
            <a:off x="0" y="1687095"/>
            <a:ext cx="2391544" cy="2903521"/>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4" name="Line 38"/>
          <p:cNvSpPr>
            <a:spLocks noChangeShapeType="1"/>
          </p:cNvSpPr>
          <p:nvPr/>
        </p:nvSpPr>
        <p:spPr bwMode="gray">
          <a:xfrm flipH="1">
            <a:off x="-1" y="3085286"/>
            <a:ext cx="2418453" cy="1505330"/>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5" name="Line 39"/>
          <p:cNvSpPr>
            <a:spLocks noChangeShapeType="1"/>
          </p:cNvSpPr>
          <p:nvPr/>
        </p:nvSpPr>
        <p:spPr bwMode="gray">
          <a:xfrm flipH="1">
            <a:off x="-1" y="3923152"/>
            <a:ext cx="2860801" cy="667465"/>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6" name="Group 40"/>
          <p:cNvGrpSpPr>
            <a:grpSpLocks/>
          </p:cNvGrpSpPr>
          <p:nvPr/>
        </p:nvGrpSpPr>
        <p:grpSpPr bwMode="auto">
          <a:xfrm>
            <a:off x="0" y="3085286"/>
            <a:ext cx="1684851" cy="1676447"/>
            <a:chOff x="0" y="2733"/>
            <a:chExt cx="1440" cy="1443"/>
          </a:xfrm>
        </p:grpSpPr>
        <p:sp>
          <p:nvSpPr>
            <p:cNvPr id="31"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3"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4"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5" name="Text Box 45"/>
            <p:cNvSpPr txBox="1">
              <a:spLocks noChangeArrowheads="1"/>
            </p:cNvSpPr>
            <p:nvPr/>
          </p:nvSpPr>
          <p:spPr bwMode="gray">
            <a:xfrm>
              <a:off x="60" y="3275"/>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编程中的错误</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25" name="AutoShape 55"/>
          <p:cNvSpPr>
            <a:spLocks noChangeArrowheads="1"/>
          </p:cNvSpPr>
          <p:nvPr/>
        </p:nvSpPr>
        <p:spPr bwMode="gray">
          <a:xfrm>
            <a:off x="1862694" y="760401"/>
            <a:ext cx="486841" cy="49196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0" name="Text Box 53"/>
          <p:cNvSpPr txBox="1">
            <a:spLocks noChangeArrowheads="1"/>
          </p:cNvSpPr>
          <p:nvPr/>
        </p:nvSpPr>
        <p:spPr bwMode="black">
          <a:xfrm>
            <a:off x="2626716" y="627514"/>
            <a:ext cx="5760641" cy="510442"/>
          </a:xfrm>
          <a:prstGeom prst="rect">
            <a:avLst/>
          </a:prstGeom>
          <a:noFill/>
          <a:ln w="9525" algn="ctr">
            <a:solidFill>
              <a:srgbClr val="5089F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40000"/>
              </a:spcBef>
              <a:buFontTx/>
              <a:buNone/>
            </a:pPr>
            <a:r>
              <a:rPr kumimoji="0" lang="zh-CN" altLang="en-US" sz="1800" kern="0" dirty="0">
                <a:latin typeface="微软雅黑" pitchFamily="34" charset="-122"/>
                <a:ea typeface="微软雅黑" pitchFamily="34" charset="-122"/>
              </a:rPr>
              <a:t>编程中的错误分为</a:t>
            </a:r>
            <a:r>
              <a:rPr kumimoji="0" lang="zh-CN" altLang="en-US" sz="1800" kern="0" dirty="0">
                <a:solidFill>
                  <a:srgbClr val="5089F8"/>
                </a:solidFill>
                <a:latin typeface="微软雅黑" pitchFamily="34" charset="-122"/>
                <a:ea typeface="微软雅黑" pitchFamily="34" charset="-122"/>
              </a:rPr>
              <a:t>编译错误</a:t>
            </a:r>
            <a:r>
              <a:rPr kumimoji="0" lang="zh-CN" altLang="en-US" sz="1800" kern="0" dirty="0">
                <a:latin typeface="微软雅黑" pitchFamily="34" charset="-122"/>
                <a:ea typeface="微软雅黑" pitchFamily="34" charset="-122"/>
              </a:rPr>
              <a:t>和</a:t>
            </a:r>
            <a:r>
              <a:rPr kumimoji="0" lang="zh-CN" altLang="en-US" sz="1800" kern="0" dirty="0">
                <a:solidFill>
                  <a:srgbClr val="5089F8"/>
                </a:solidFill>
                <a:latin typeface="微软雅黑" pitchFamily="34" charset="-122"/>
                <a:ea typeface="微软雅黑" pitchFamily="34" charset="-122"/>
              </a:rPr>
              <a:t>运行错误</a:t>
            </a:r>
            <a:r>
              <a:rPr kumimoji="0" lang="zh-CN" altLang="en-US" sz="1800" kern="0" dirty="0">
                <a:latin typeface="微软雅黑" pitchFamily="34" charset="-122"/>
                <a:ea typeface="微软雅黑" pitchFamily="34" charset="-122"/>
              </a:rPr>
              <a:t>。</a:t>
            </a:r>
            <a:endParaRPr kumimoji="0" lang="en-US" altLang="zh-CN" sz="1800" kern="0" dirty="0">
              <a:latin typeface="微软雅黑" pitchFamily="34" charset="-122"/>
              <a:ea typeface="微软雅黑" pitchFamily="34" charset="-122"/>
            </a:endParaRPr>
          </a:p>
        </p:txBody>
      </p:sp>
      <p:grpSp>
        <p:nvGrpSpPr>
          <p:cNvPr id="36" name="组合 35"/>
          <p:cNvGrpSpPr/>
          <p:nvPr/>
        </p:nvGrpSpPr>
        <p:grpSpPr>
          <a:xfrm>
            <a:off x="70202" y="14942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错误与异常</a:t>
              </a:r>
            </a:p>
          </p:txBody>
        </p:sp>
      </p:grpSp>
      <p:sp>
        <p:nvSpPr>
          <p:cNvPr id="40" name="AutoShape 32"/>
          <p:cNvSpPr>
            <a:spLocks noChangeArrowheads="1"/>
          </p:cNvSpPr>
          <p:nvPr/>
        </p:nvSpPr>
        <p:spPr bwMode="gray">
          <a:xfrm>
            <a:off x="2349536" y="2901409"/>
            <a:ext cx="239162" cy="20307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41" name="AutoShape 32"/>
          <p:cNvSpPr>
            <a:spLocks noChangeArrowheads="1"/>
          </p:cNvSpPr>
          <p:nvPr/>
        </p:nvSpPr>
        <p:spPr bwMode="gray">
          <a:xfrm>
            <a:off x="2349536" y="1457472"/>
            <a:ext cx="232468" cy="21926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42" name="AutoShape 32"/>
          <p:cNvSpPr>
            <a:spLocks noChangeArrowheads="1"/>
          </p:cNvSpPr>
          <p:nvPr/>
        </p:nvSpPr>
        <p:spPr bwMode="gray">
          <a:xfrm>
            <a:off x="2864034" y="3806524"/>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 name="矩形 1"/>
          <p:cNvSpPr/>
          <p:nvPr/>
        </p:nvSpPr>
        <p:spPr>
          <a:xfrm>
            <a:off x="2626716" y="1231737"/>
            <a:ext cx="5760641" cy="1200329"/>
          </a:xfrm>
          <a:prstGeom prst="rect">
            <a:avLst/>
          </a:prstGeom>
          <a:ln>
            <a:solidFill>
              <a:srgbClr val="5089F8"/>
            </a:solidFill>
          </a:ln>
        </p:spPr>
        <p:txBody>
          <a:bodyPr wrap="square">
            <a:spAutoFit/>
          </a:bodyPr>
          <a:lstStyle/>
          <a:p>
            <a:pPr>
              <a:lnSpc>
                <a:spcPct val="150000"/>
              </a:lnSpc>
            </a:pPr>
            <a:r>
              <a:rPr kumimoji="0" lang="zh-CN" altLang="en-US" sz="1600" kern="0" dirty="0">
                <a:latin typeface="微软雅黑" pitchFamily="34" charset="-122"/>
                <a:ea typeface="微软雅黑" pitchFamily="34" charset="-122"/>
              </a:rPr>
              <a:t> </a:t>
            </a:r>
            <a:r>
              <a:rPr kumimoji="0" lang="zh-CN" altLang="en-US" sz="1600" kern="0" dirty="0">
                <a:solidFill>
                  <a:srgbClr val="5089F8"/>
                </a:solidFill>
                <a:latin typeface="微软雅黑" pitchFamily="34" charset="-122"/>
                <a:ea typeface="微软雅黑" pitchFamily="34" charset="-122"/>
              </a:rPr>
              <a:t>编译错误： </a:t>
            </a:r>
            <a:endParaRPr kumimoji="0" lang="en-US" altLang="zh-CN" sz="1600" kern="0" dirty="0">
              <a:solidFill>
                <a:srgbClr val="5089F8"/>
              </a:solidFill>
              <a:latin typeface="微软雅黑" pitchFamily="34" charset="-122"/>
              <a:ea typeface="微软雅黑" pitchFamily="34" charset="-122"/>
            </a:endParaRPr>
          </a:p>
          <a:p>
            <a:pPr>
              <a:lnSpc>
                <a:spcPct val="150000"/>
              </a:lnSpc>
            </a:pPr>
            <a:r>
              <a:rPr kumimoji="0" lang="zh-CN" altLang="en-US" sz="1600" kern="0" dirty="0">
                <a:latin typeface="微软雅黑" pitchFamily="34" charset="-122"/>
                <a:ea typeface="微软雅黑" pitchFamily="34" charset="-122"/>
              </a:rPr>
              <a:t>      是程序由于</a:t>
            </a:r>
            <a:r>
              <a:rPr kumimoji="0" lang="zh-CN" altLang="en-US" sz="1600" kern="0" dirty="0">
                <a:solidFill>
                  <a:srgbClr val="FF0000"/>
                </a:solidFill>
                <a:latin typeface="微软雅黑" pitchFamily="34" charset="-122"/>
                <a:ea typeface="微软雅黑" pitchFamily="34" charset="-122"/>
              </a:rPr>
              <a:t>语法的原因</a:t>
            </a:r>
            <a:r>
              <a:rPr kumimoji="0" lang="zh-CN" altLang="en-US" sz="1600" kern="0" dirty="0">
                <a:latin typeface="微软雅黑" pitchFamily="34" charset="-122"/>
                <a:ea typeface="微软雅黑" pitchFamily="34" charset="-122"/>
              </a:rPr>
              <a:t>无法通过由源代码到目标代码的编译而产生的错误。（程序不符合编程语言规则）</a:t>
            </a:r>
            <a:endParaRPr lang="zh-CN" altLang="en-US" sz="1600" dirty="0"/>
          </a:p>
        </p:txBody>
      </p:sp>
      <p:sp>
        <p:nvSpPr>
          <p:cNvPr id="3" name="矩形 2"/>
          <p:cNvSpPr/>
          <p:nvPr/>
        </p:nvSpPr>
        <p:spPr>
          <a:xfrm>
            <a:off x="2626716" y="2791114"/>
            <a:ext cx="5905723" cy="1974771"/>
          </a:xfrm>
          <a:prstGeom prst="rect">
            <a:avLst/>
          </a:prstGeom>
          <a:ln>
            <a:solidFill>
              <a:srgbClr val="5089F8"/>
            </a:solidFill>
          </a:ln>
        </p:spPr>
        <p:txBody>
          <a:bodyPr wrap="square">
            <a:spAutoFit/>
          </a:bodyPr>
          <a:lstStyle/>
          <a:p>
            <a:pPr>
              <a:lnSpc>
                <a:spcPct val="150000"/>
              </a:lnSpc>
              <a:spcBef>
                <a:spcPct val="40000"/>
              </a:spcBef>
              <a:buFontTx/>
              <a:buNone/>
            </a:pPr>
            <a:r>
              <a:rPr kumimoji="0" lang="zh-CN" altLang="en-US" sz="1600" kern="0" dirty="0">
                <a:solidFill>
                  <a:srgbClr val="5089F8"/>
                </a:solidFill>
                <a:latin typeface="微软雅黑" pitchFamily="34" charset="-122"/>
                <a:ea typeface="微软雅黑" pitchFamily="34" charset="-122"/>
              </a:rPr>
              <a:t>运行错误：</a:t>
            </a:r>
            <a:endParaRPr kumimoji="0" lang="en-US" altLang="zh-CN" sz="1600" b="1" kern="0" dirty="0">
              <a:solidFill>
                <a:srgbClr val="000000"/>
              </a:solidFill>
              <a:latin typeface="微软雅黑" pitchFamily="34" charset="-122"/>
              <a:ea typeface="微软雅黑" pitchFamily="34" charset="-122"/>
            </a:endParaRPr>
          </a:p>
          <a:p>
            <a:pPr lvl="1">
              <a:lnSpc>
                <a:spcPct val="150000"/>
              </a:lnSpc>
              <a:spcBef>
                <a:spcPct val="40000"/>
              </a:spcBef>
            </a:pPr>
            <a:r>
              <a:rPr kumimoji="0" lang="zh-CN" altLang="en-US" sz="1400" b="1" kern="0" dirty="0">
                <a:solidFill>
                  <a:srgbClr val="000000"/>
                </a:solidFill>
                <a:latin typeface="微软雅黑" pitchFamily="34" charset="-122"/>
                <a:ea typeface="微软雅黑" pitchFamily="34" charset="-122"/>
              </a:rPr>
              <a:t>系统错误</a:t>
            </a:r>
            <a:r>
              <a:rPr kumimoji="0" lang="zh-CN" altLang="en-US" sz="1400" kern="0" dirty="0">
                <a:solidFill>
                  <a:srgbClr val="000000"/>
                </a:solidFill>
                <a:latin typeface="微软雅黑" pitchFamily="34" charset="-122"/>
                <a:ea typeface="微软雅黑" pitchFamily="34" charset="-122"/>
              </a:rPr>
              <a:t>：</a:t>
            </a:r>
            <a:r>
              <a:rPr kumimoji="0" lang="zh-CN" altLang="en-US" sz="1400" kern="0" dirty="0">
                <a:latin typeface="微软雅黑" pitchFamily="34" charset="-122"/>
                <a:ea typeface="微软雅黑" pitchFamily="34" charset="-122"/>
              </a:rPr>
              <a:t>引发</a:t>
            </a:r>
            <a:r>
              <a:rPr kumimoji="0" lang="zh-CN" altLang="en-US" sz="1400" kern="0" dirty="0">
                <a:solidFill>
                  <a:srgbClr val="FF0000"/>
                </a:solidFill>
                <a:latin typeface="微软雅黑" pitchFamily="34" charset="-122"/>
                <a:ea typeface="微软雅黑" pitchFamily="34" charset="-122"/>
              </a:rPr>
              <a:t>操作系统问题</a:t>
            </a:r>
            <a:r>
              <a:rPr kumimoji="0" lang="zh-CN" altLang="en-US" sz="1400" kern="0" dirty="0">
                <a:latin typeface="微软雅黑" pitchFamily="34" charset="-122"/>
                <a:ea typeface="微软雅黑" pitchFamily="34" charset="-122"/>
              </a:rPr>
              <a:t>的错误，如死循环、段错误；</a:t>
            </a:r>
          </a:p>
          <a:p>
            <a:pPr lvl="1">
              <a:lnSpc>
                <a:spcPct val="150000"/>
              </a:lnSpc>
              <a:spcBef>
                <a:spcPct val="40000"/>
              </a:spcBef>
            </a:pPr>
            <a:r>
              <a:rPr kumimoji="0" lang="zh-CN" altLang="en-US" sz="1400" b="1" kern="0" dirty="0">
                <a:solidFill>
                  <a:srgbClr val="000000"/>
                </a:solidFill>
                <a:latin typeface="微软雅黑" pitchFamily="34" charset="-122"/>
                <a:ea typeface="微软雅黑" pitchFamily="34" charset="-122"/>
              </a:rPr>
              <a:t>逻辑错误</a:t>
            </a:r>
            <a:r>
              <a:rPr kumimoji="0" lang="zh-CN" altLang="en-US" sz="1400" kern="0" dirty="0">
                <a:solidFill>
                  <a:srgbClr val="000000"/>
                </a:solidFill>
                <a:latin typeface="微软雅黑" pitchFamily="34" charset="-122"/>
                <a:ea typeface="微软雅黑" pitchFamily="34" charset="-122"/>
              </a:rPr>
              <a:t>：</a:t>
            </a:r>
            <a:r>
              <a:rPr kumimoji="0" lang="zh-CN" altLang="en-US" sz="1400" kern="0" dirty="0">
                <a:latin typeface="微软雅黑" pitchFamily="34" charset="-122"/>
                <a:ea typeface="微软雅黑" pitchFamily="34" charset="-122"/>
              </a:rPr>
              <a:t>无法实现</a:t>
            </a:r>
            <a:r>
              <a:rPr kumimoji="0" lang="zh-CN" altLang="en-US" sz="1400" kern="0" dirty="0">
                <a:solidFill>
                  <a:srgbClr val="FF0000"/>
                </a:solidFill>
                <a:latin typeface="微软雅黑" pitchFamily="34" charset="-122"/>
                <a:ea typeface="微软雅黑" pitchFamily="34" charset="-122"/>
              </a:rPr>
              <a:t>设计意图和功能的错误</a:t>
            </a:r>
            <a:r>
              <a:rPr kumimoji="0" lang="zh-CN" altLang="en-US" sz="1400" kern="0" dirty="0">
                <a:latin typeface="微软雅黑" pitchFamily="34" charset="-122"/>
                <a:ea typeface="微软雅黑" pitchFamily="34" charset="-122"/>
              </a:rPr>
              <a:t>，如算法考虑不周、边界条件不正确；输入的数据与预期要求不符；数组越界</a:t>
            </a:r>
            <a:r>
              <a:rPr kumimoji="0" lang="en-US" altLang="zh-CN" sz="1400" kern="0" dirty="0">
                <a:latin typeface="微软雅黑" pitchFamily="34" charset="-122"/>
                <a:ea typeface="微软雅黑" pitchFamily="34" charset="-122"/>
              </a:rPr>
              <a:t>…</a:t>
            </a:r>
          </a:p>
          <a:p>
            <a:pPr lvl="1">
              <a:lnSpc>
                <a:spcPct val="150000"/>
              </a:lnSpc>
              <a:spcBef>
                <a:spcPct val="40000"/>
              </a:spcBef>
            </a:pPr>
            <a:r>
              <a:rPr kumimoji="0" lang="zh-CN" altLang="en-US" sz="1400" b="1" kern="0" dirty="0">
                <a:solidFill>
                  <a:srgbClr val="000000"/>
                </a:solidFill>
                <a:latin typeface="微软雅黑" pitchFamily="34" charset="-122"/>
                <a:ea typeface="微软雅黑" pitchFamily="34" charset="-122"/>
              </a:rPr>
              <a:t>设备错误</a:t>
            </a:r>
            <a:r>
              <a:rPr kumimoji="0" lang="zh-CN" altLang="en-US" sz="1400" kern="0" dirty="0">
                <a:solidFill>
                  <a:srgbClr val="000000"/>
                </a:solidFill>
                <a:latin typeface="微软雅黑" pitchFamily="34" charset="-122"/>
                <a:ea typeface="微软雅黑" pitchFamily="34" charset="-122"/>
              </a:rPr>
              <a:t>：无法访问网络，外部设备关闭，打印机缺纸、磁盘已满</a:t>
            </a:r>
            <a:r>
              <a:rPr kumimoji="0" lang="en-US" altLang="zh-CN" sz="1400" kern="0" dirty="0">
                <a:solidFill>
                  <a:srgbClr val="000000"/>
                </a:solidFill>
                <a:latin typeface="微软雅黑" pitchFamily="34" charset="-122"/>
                <a:ea typeface="微软雅黑" pitchFamily="34" charset="-122"/>
              </a:rPr>
              <a:t>.</a:t>
            </a:r>
            <a:endParaRPr kumimoji="0" lang="en-US" altLang="zh-CN" sz="1400" kern="0" dirty="0">
              <a:latin typeface="微软雅黑" pitchFamily="34" charset="-122"/>
              <a:ea typeface="微软雅黑" pitchFamily="34" charset="-122"/>
            </a:endParaRPr>
          </a:p>
        </p:txBody>
      </p:sp>
      <p:sp>
        <p:nvSpPr>
          <p:cNvPr id="24" name="AutoShape 32">
            <a:extLst>
              <a:ext uri="{FF2B5EF4-FFF2-40B4-BE49-F238E27FC236}">
                <a16:creationId xmlns:a16="http://schemas.microsoft.com/office/drawing/2014/main" id="{FAC19883-4A14-1D4B-918A-F69C3EB16288}"/>
              </a:ext>
            </a:extLst>
          </p:cNvPr>
          <p:cNvSpPr>
            <a:spLocks noChangeArrowheads="1"/>
          </p:cNvSpPr>
          <p:nvPr/>
        </p:nvSpPr>
        <p:spPr bwMode="gray">
          <a:xfrm>
            <a:off x="2894745" y="4549476"/>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Tree>
    <p:extLst>
      <p:ext uri="{BB962C8B-B14F-4D97-AF65-F5344CB8AC3E}">
        <p14:creationId xmlns:p14="http://schemas.microsoft.com/office/powerpoint/2010/main" val="2809376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7C403C6-2835-3B43-8F2B-C695F7EF12AD}"/>
              </a:ext>
            </a:extLst>
          </p:cNvPr>
          <p:cNvSpPr txBox="1"/>
          <p:nvPr/>
        </p:nvSpPr>
        <p:spPr>
          <a:xfrm>
            <a:off x="323528" y="483518"/>
            <a:ext cx="4878259" cy="461665"/>
          </a:xfrm>
          <a:prstGeom prst="rect">
            <a:avLst/>
          </a:prstGeom>
          <a:noFill/>
        </p:spPr>
        <p:txBody>
          <a:bodyPr wrap="none" rtlCol="0">
            <a:spAutoFit/>
          </a:bodyPr>
          <a:lstStyle/>
          <a:p>
            <a:r>
              <a:rPr lang="zh-CN" altLang="en-US" dirty="0"/>
              <a:t>有抛出声明，无抛出动作（允许）</a:t>
            </a:r>
            <a:endParaRPr kumimoji="1" lang="zh-CN" altLang="en-US" dirty="0"/>
          </a:p>
        </p:txBody>
      </p:sp>
      <p:pic>
        <p:nvPicPr>
          <p:cNvPr id="12" name="图片 11">
            <a:extLst>
              <a:ext uri="{FF2B5EF4-FFF2-40B4-BE49-F238E27FC236}">
                <a16:creationId xmlns:a16="http://schemas.microsoft.com/office/drawing/2014/main" id="{16265BE6-10E9-B248-A8E5-7A718187F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5" y="2283718"/>
            <a:ext cx="5765800" cy="1181100"/>
          </a:xfrm>
          <a:prstGeom prst="rect">
            <a:avLst/>
          </a:prstGeom>
        </p:spPr>
      </p:pic>
      <p:sp>
        <p:nvSpPr>
          <p:cNvPr id="13" name="文本框 12">
            <a:extLst>
              <a:ext uri="{FF2B5EF4-FFF2-40B4-BE49-F238E27FC236}">
                <a16:creationId xmlns:a16="http://schemas.microsoft.com/office/drawing/2014/main" id="{6105241E-307C-B648-9570-C96626D5339B}"/>
              </a:ext>
            </a:extLst>
          </p:cNvPr>
          <p:cNvSpPr txBox="1"/>
          <p:nvPr/>
        </p:nvSpPr>
        <p:spPr>
          <a:xfrm>
            <a:off x="467544" y="1266129"/>
            <a:ext cx="3672352" cy="1015663"/>
          </a:xfrm>
          <a:prstGeom prst="rect">
            <a:avLst/>
          </a:prstGeom>
          <a:noFill/>
        </p:spPr>
        <p:txBody>
          <a:bodyPr wrap="none" rtlCol="0">
            <a:spAutoFit/>
          </a:bodyPr>
          <a:lstStyle/>
          <a:p>
            <a:pPr marL="342900" indent="-342900">
              <a:buFont typeface="Wingdings" pitchFamily="2" charset="2"/>
              <a:buChar char="Ø"/>
            </a:pPr>
            <a:r>
              <a:rPr kumimoji="1" lang="zh-CN" altLang="en-US" sz="2000" dirty="0">
                <a:latin typeface="+mn-ea"/>
                <a:ea typeface="+mn-ea"/>
              </a:rPr>
              <a:t>函数声明了异常抛出</a:t>
            </a:r>
            <a:r>
              <a:rPr kumimoji="1" lang="en-US" altLang="zh-CN" sz="2000" dirty="0">
                <a:latin typeface="+mn-ea"/>
                <a:ea typeface="+mn-ea"/>
              </a:rPr>
              <a:t>throws</a:t>
            </a:r>
          </a:p>
          <a:p>
            <a:pPr marL="342900" indent="-342900">
              <a:buFont typeface="Wingdings" pitchFamily="2" charset="2"/>
              <a:buChar char="Ø"/>
            </a:pPr>
            <a:endParaRPr kumimoji="1" lang="en-US" altLang="zh-CN" sz="2000" dirty="0">
              <a:latin typeface="+mn-ea"/>
              <a:ea typeface="+mn-ea"/>
            </a:endParaRPr>
          </a:p>
          <a:p>
            <a:pPr marL="342900" indent="-342900">
              <a:buFont typeface="Wingdings" pitchFamily="2" charset="2"/>
              <a:buChar char="Ø"/>
            </a:pPr>
            <a:r>
              <a:rPr lang="zh-CN" altLang="en-US" sz="2000" dirty="0">
                <a:latin typeface="+mn-ea"/>
                <a:ea typeface="+mn-ea"/>
              </a:rPr>
              <a:t>函数体无对应的</a:t>
            </a:r>
            <a:r>
              <a:rPr lang="en-US" altLang="zh-CN" sz="2000" dirty="0">
                <a:latin typeface="+mn-ea"/>
                <a:ea typeface="+mn-ea"/>
              </a:rPr>
              <a:t>throw</a:t>
            </a:r>
            <a:endParaRPr kumimoji="1" lang="zh-CN" altLang="en-US" sz="2000" dirty="0">
              <a:latin typeface="+mn-ea"/>
              <a:ea typeface="+mn-ea"/>
            </a:endParaRPr>
          </a:p>
        </p:txBody>
      </p:sp>
    </p:spTree>
    <p:extLst>
      <p:ext uri="{BB962C8B-B14F-4D97-AF65-F5344CB8AC3E}">
        <p14:creationId xmlns:p14="http://schemas.microsoft.com/office/powerpoint/2010/main" val="66798596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5" name="组合 4"/>
          <p:cNvGrpSpPr/>
          <p:nvPr/>
        </p:nvGrpSpPr>
        <p:grpSpPr>
          <a:xfrm>
            <a:off x="0" y="0"/>
            <a:ext cx="5292080" cy="504000"/>
            <a:chOff x="0" y="0"/>
            <a:chExt cx="5292080" cy="504000"/>
          </a:xfrm>
        </p:grpSpPr>
        <p:sp>
          <p:nvSpPr>
            <p:cNvPr id="6" name="矩形 5"/>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sp>
        <p:nvSpPr>
          <p:cNvPr id="26" name="矩形 25">
            <a:extLst>
              <a:ext uri="{FF2B5EF4-FFF2-40B4-BE49-F238E27FC236}">
                <a16:creationId xmlns:a16="http://schemas.microsoft.com/office/drawing/2014/main" id="{126FA00D-80B3-4BF7-B2AD-3D2BACBAFC51}"/>
              </a:ext>
            </a:extLst>
          </p:cNvPr>
          <p:cNvSpPr/>
          <p:nvPr/>
        </p:nvSpPr>
        <p:spPr>
          <a:xfrm>
            <a:off x="2132854" y="686354"/>
            <a:ext cx="6482590" cy="2308324"/>
          </a:xfrm>
          <a:prstGeom prst="rect">
            <a:avLst/>
          </a:prstGeom>
          <a:ln>
            <a:solidFill>
              <a:srgbClr val="5089F8"/>
            </a:solidFill>
          </a:ln>
        </p:spPr>
        <p:txBody>
          <a:bodyPr wrap="square">
            <a:spAutoFit/>
          </a:bodyPr>
          <a:lstStyle/>
          <a:p>
            <a:pPr>
              <a:lnSpc>
                <a:spcPct val="150000"/>
              </a:lnSpc>
              <a:buFontTx/>
              <a:buNone/>
            </a:pPr>
            <a:r>
              <a:rPr lang="zh-CN" altLang="en-US" sz="1600" b="1" dirty="0">
                <a:latin typeface="微软雅黑" panose="020B0503020204020204" pitchFamily="34" charset="-122"/>
                <a:ea typeface="微软雅黑" panose="020B0503020204020204" pitchFamily="34" charset="-122"/>
              </a:rPr>
              <a:t>捕捉异常语法：</a:t>
            </a:r>
          </a:p>
          <a:p>
            <a:pPr>
              <a:lnSpc>
                <a:spcPct val="150000"/>
              </a:lnSpc>
              <a:buFontTx/>
              <a:buNone/>
            </a:pPr>
            <a:r>
              <a:rPr lang="zh-CN" altLang="en-US" sz="1600" dirty="0">
                <a:solidFill>
                  <a:srgbClr val="000000"/>
                </a:solidFill>
                <a:latin typeface="微软雅黑" panose="020B0503020204020204" pitchFamily="34" charset="-122"/>
                <a:ea typeface="微软雅黑" panose="020B0503020204020204" pitchFamily="34" charset="-122"/>
              </a:rPr>
              <a:t>  异常被抛出时，用专门的语句来接收异常对象，格式如下：</a:t>
            </a:r>
          </a:p>
          <a:p>
            <a:pPr>
              <a:lnSpc>
                <a:spcPct val="150000"/>
              </a:lnSpc>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catch</a:t>
            </a:r>
            <a:r>
              <a:rPr lang="zh-CN" altLang="en-US"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0000FF"/>
                </a:solidFill>
                <a:latin typeface="微软雅黑" panose="020B0503020204020204" pitchFamily="34" charset="-122"/>
                <a:ea typeface="微软雅黑" panose="020B0503020204020204" pitchFamily="34" charset="-122"/>
              </a:rPr>
              <a:t>异常类名  异常形式参数名</a:t>
            </a:r>
            <a:r>
              <a:rPr lang="zh-CN" altLang="en-US" sz="1600" dirty="0">
                <a:solidFill>
                  <a:srgbClr val="FF0000"/>
                </a:solidFill>
                <a:latin typeface="微软雅黑" panose="020B0503020204020204" pitchFamily="34" charset="-122"/>
                <a:ea typeface="微软雅黑" panose="020B0503020204020204" pitchFamily="34" charset="-122"/>
              </a:rPr>
              <a:t>）</a:t>
            </a:r>
          </a:p>
          <a:p>
            <a:pPr>
              <a:lnSpc>
                <a:spcPct val="150000"/>
              </a:lnSpc>
              <a:buFontTx/>
              <a:buNone/>
            </a:pPr>
            <a:r>
              <a:rPr lang="en-US" altLang="zh-CN" sz="1600" dirty="0">
                <a:solidFill>
                  <a:srgbClr val="FF0000"/>
                </a:solidFill>
                <a:latin typeface="微软雅黑" panose="020B0503020204020204" pitchFamily="34" charset="-122"/>
                <a:ea typeface="微软雅黑" panose="020B0503020204020204" pitchFamily="34" charset="-122"/>
              </a:rPr>
              <a:t> {  </a:t>
            </a:r>
          </a:p>
          <a:p>
            <a:pPr>
              <a:lnSpc>
                <a:spcPct val="150000"/>
              </a:lnSpc>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B050"/>
                </a:solidFill>
                <a:latin typeface="微软雅黑" panose="020B0503020204020204" pitchFamily="34" charset="-122"/>
                <a:ea typeface="微软雅黑" panose="020B0503020204020204" pitchFamily="34" charset="-122"/>
              </a:rPr>
              <a:t>      </a:t>
            </a:r>
            <a:r>
              <a:rPr lang="zh-CN" altLang="en-US" sz="1600" dirty="0">
                <a:solidFill>
                  <a:srgbClr val="0000FF"/>
                </a:solidFill>
                <a:latin typeface="微软雅黑" panose="020B0503020204020204" pitchFamily="34" charset="-122"/>
                <a:ea typeface="微软雅黑" panose="020B0503020204020204" pitchFamily="34" charset="-122"/>
              </a:rPr>
              <a:t>异常处理语句</a:t>
            </a:r>
            <a:r>
              <a:rPr lang="zh-CN" altLang="en-US" sz="1600" dirty="0">
                <a:solidFill>
                  <a:srgbClr val="FF0000"/>
                </a:solidFill>
                <a:latin typeface="微软雅黑" panose="020B0503020204020204" pitchFamily="34" charset="-122"/>
                <a:ea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endParaRPr>
          </a:p>
          <a:p>
            <a:pPr>
              <a:lnSpc>
                <a:spcPct val="150000"/>
              </a:lnSpc>
              <a:buFontTx/>
              <a:buNone/>
            </a:pPr>
            <a:r>
              <a:rPr lang="en-US" altLang="zh-CN" sz="1600" dirty="0">
                <a:solidFill>
                  <a:srgbClr val="FF0000"/>
                </a:solidFill>
                <a:latin typeface="微软雅黑" panose="020B0503020204020204" pitchFamily="34" charset="-122"/>
                <a:ea typeface="微软雅黑" panose="020B0503020204020204" pitchFamily="34" charset="-122"/>
              </a:rPr>
              <a:t> }</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 y="936237"/>
            <a:ext cx="2088170" cy="3815714"/>
            <a:chOff x="0" y="1734320"/>
            <a:chExt cx="2773322" cy="5123677"/>
          </a:xfrm>
        </p:grpSpPr>
        <p:sp>
          <p:nvSpPr>
            <p:cNvPr id="11" name="Line 34"/>
            <p:cNvSpPr>
              <a:spLocks noChangeShapeType="1"/>
            </p:cNvSpPr>
            <p:nvPr/>
          </p:nvSpPr>
          <p:spPr bwMode="gray">
            <a:xfrm flipH="1">
              <a:off x="183396" y="5178841"/>
              <a:ext cx="2423403" cy="1610430"/>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2" name="Line 36"/>
            <p:cNvSpPr>
              <a:spLocks noChangeShapeType="1"/>
            </p:cNvSpPr>
            <p:nvPr/>
          </p:nvSpPr>
          <p:spPr bwMode="gray">
            <a:xfrm flipH="1">
              <a:off x="238073" y="2305230"/>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3" name="Group 40"/>
            <p:cNvGrpSpPr>
              <a:grpSpLocks/>
            </p:cNvGrpSpPr>
            <p:nvPr/>
          </p:nvGrpSpPr>
          <p:grpSpPr bwMode="auto">
            <a:xfrm>
              <a:off x="0" y="4618409"/>
              <a:ext cx="2274513" cy="2239588"/>
              <a:chOff x="0" y="2733"/>
              <a:chExt cx="1440" cy="1443"/>
            </a:xfrm>
          </p:grpSpPr>
          <p:sp>
            <p:nvSpPr>
              <p:cNvPr id="16"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7"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8"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Text Box 45"/>
              <p:cNvSpPr txBox="1">
                <a:spLocks noChangeArrowheads="1"/>
              </p:cNvSpPr>
              <p:nvPr/>
            </p:nvSpPr>
            <p:spPr bwMode="gray">
              <a:xfrm>
                <a:off x="79" y="3358"/>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异常的捕获</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14" name="AutoShape 55"/>
            <p:cNvSpPr>
              <a:spLocks noChangeArrowheads="1"/>
            </p:cNvSpPr>
            <p:nvPr/>
          </p:nvSpPr>
          <p:spPr bwMode="gray">
            <a:xfrm>
              <a:off x="1957737" y="173432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5" name="AutoShape 58"/>
            <p:cNvSpPr>
              <a:spLocks noChangeArrowheads="1"/>
            </p:cNvSpPr>
            <p:nvPr/>
          </p:nvSpPr>
          <p:spPr bwMode="gray">
            <a:xfrm>
              <a:off x="2544722" y="4994437"/>
              <a:ext cx="228600"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2" name="矩形 21">
            <a:extLst>
              <a:ext uri="{FF2B5EF4-FFF2-40B4-BE49-F238E27FC236}">
                <a16:creationId xmlns:a16="http://schemas.microsoft.com/office/drawing/2014/main" id="{CEE28F18-D89E-4E1A-93B7-0614484B7BE1}"/>
              </a:ext>
            </a:extLst>
          </p:cNvPr>
          <p:cNvSpPr/>
          <p:nvPr/>
        </p:nvSpPr>
        <p:spPr>
          <a:xfrm>
            <a:off x="2143850" y="3252816"/>
            <a:ext cx="6471594" cy="1526187"/>
          </a:xfrm>
          <a:prstGeom prst="rect">
            <a:avLst/>
          </a:prstGeom>
          <a:ln>
            <a:solidFill>
              <a:srgbClr val="5089F8"/>
            </a:solidFill>
          </a:ln>
        </p:spPr>
        <p:txBody>
          <a:bodyPr wrap="square">
            <a:spAutoFit/>
          </a:bodyPr>
          <a:lstStyle/>
          <a:p>
            <a:pPr lvl="0">
              <a:lnSpc>
                <a:spcPct val="150000"/>
              </a:lnSpc>
            </a:pPr>
            <a:r>
              <a:rPr lang="zh-CN" altLang="zh-CN" sz="1600" dirty="0">
                <a:solidFill>
                  <a:srgbClr val="0000FF"/>
                </a:solidFill>
                <a:latin typeface="微软雅黑" panose="020B0503020204020204" pitchFamily="34" charset="-122"/>
                <a:ea typeface="微软雅黑" panose="020B0503020204020204" pitchFamily="34" charset="-122"/>
              </a:rPr>
              <a:t>每个</a:t>
            </a:r>
            <a:r>
              <a:rPr lang="en-US" altLang="zh-CN" sz="1600" dirty="0">
                <a:solidFill>
                  <a:srgbClr val="0000FF"/>
                </a:solidFill>
                <a:latin typeface="微软雅黑" panose="020B0503020204020204" pitchFamily="34" charset="-122"/>
                <a:ea typeface="微软雅黑" panose="020B0503020204020204" pitchFamily="34" charset="-122"/>
              </a:rPr>
              <a:t>catch</a:t>
            </a:r>
            <a:r>
              <a:rPr lang="zh-CN" altLang="zh-CN" sz="1600" dirty="0">
                <a:solidFill>
                  <a:srgbClr val="0000FF"/>
                </a:solidFill>
                <a:latin typeface="微软雅黑" panose="020B0503020204020204" pitchFamily="34" charset="-122"/>
                <a:ea typeface="微软雅黑" panose="020B0503020204020204" pitchFamily="34" charset="-122"/>
              </a:rPr>
              <a:t>语句块都应该与一个</a:t>
            </a:r>
            <a:r>
              <a:rPr lang="en-US" altLang="zh-CN" sz="1600" dirty="0">
                <a:solidFill>
                  <a:srgbClr val="0000FF"/>
                </a:solidFill>
                <a:latin typeface="微软雅黑" panose="020B0503020204020204" pitchFamily="34" charset="-122"/>
                <a:ea typeface="微软雅黑" panose="020B0503020204020204" pitchFamily="34" charset="-122"/>
              </a:rPr>
              <a:t>try</a:t>
            </a:r>
            <a:r>
              <a:rPr lang="zh-CN" altLang="zh-CN" sz="1600" dirty="0">
                <a:solidFill>
                  <a:srgbClr val="0000FF"/>
                </a:solidFill>
                <a:latin typeface="微软雅黑" panose="020B0503020204020204" pitchFamily="34" charset="-122"/>
                <a:ea typeface="微软雅黑" panose="020B0503020204020204" pitchFamily="34" charset="-122"/>
              </a:rPr>
              <a:t>语句块相对应</a:t>
            </a:r>
            <a:r>
              <a:rPr lang="zh-CN" altLang="en-US" sz="1600" dirty="0">
                <a:solidFill>
                  <a:srgbClr val="0000FF"/>
                </a:solidFill>
                <a:latin typeface="微软雅黑" panose="020B0503020204020204" pitchFamily="34" charset="-122"/>
                <a:ea typeface="微软雅黑" panose="020B0503020204020204" pitchFamily="34" charset="-122"/>
              </a:rPr>
              <a:t>（紧跟在</a:t>
            </a:r>
            <a:r>
              <a:rPr lang="en-US" altLang="zh-CN" sz="1600" dirty="0">
                <a:solidFill>
                  <a:srgbClr val="0000FF"/>
                </a:solidFill>
                <a:latin typeface="微软雅黑" panose="020B0503020204020204" pitchFamily="34" charset="-122"/>
                <a:ea typeface="微软雅黑" panose="020B0503020204020204" pitchFamily="34" charset="-122"/>
              </a:rPr>
              <a:t>try</a:t>
            </a:r>
            <a:r>
              <a:rPr lang="zh-CN" altLang="en-US" sz="1600" dirty="0">
                <a:solidFill>
                  <a:srgbClr val="0000FF"/>
                </a:solidFill>
                <a:latin typeface="微软雅黑" panose="020B0503020204020204" pitchFamily="34" charset="-122"/>
                <a:ea typeface="微软雅黑" panose="020B0503020204020204" pitchFamily="34" charset="-122"/>
              </a:rPr>
              <a:t>语句块之后）</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try</a:t>
            </a:r>
            <a:r>
              <a:rPr lang="zh-CN" altLang="zh-CN" sz="1600" dirty="0">
                <a:solidFill>
                  <a:srgbClr val="000000"/>
                </a:solidFill>
                <a:latin typeface="微软雅黑" panose="020B0503020204020204" pitchFamily="34" charset="-122"/>
                <a:ea typeface="微软雅黑" panose="020B0503020204020204" pitchFamily="34" charset="-122"/>
              </a:rPr>
              <a:t>语句块用来启动</a:t>
            </a:r>
            <a:r>
              <a:rPr lang="en-US" altLang="zh-CN" sz="1600" dirty="0">
                <a:solidFill>
                  <a:srgbClr val="000000"/>
                </a:solidFill>
                <a:latin typeface="微软雅黑" panose="020B0503020204020204" pitchFamily="34" charset="-122"/>
                <a:ea typeface="微软雅黑" panose="020B0503020204020204" pitchFamily="34" charset="-122"/>
              </a:rPr>
              <a:t>Java</a:t>
            </a:r>
            <a:r>
              <a:rPr lang="zh-CN" altLang="zh-CN" sz="1600" dirty="0">
                <a:solidFill>
                  <a:srgbClr val="000000"/>
                </a:solidFill>
                <a:latin typeface="微软雅黑" panose="020B0503020204020204" pitchFamily="34" charset="-122"/>
                <a:ea typeface="微软雅黑" panose="020B0503020204020204" pitchFamily="34" charset="-122"/>
              </a:rPr>
              <a:t>的异常处理机制，可能抛出异常的语句（包括</a:t>
            </a:r>
            <a:r>
              <a:rPr lang="en-US" altLang="zh-CN" sz="1600" dirty="0">
                <a:solidFill>
                  <a:srgbClr val="000000"/>
                </a:solidFill>
                <a:latin typeface="微软雅黑" panose="020B0503020204020204" pitchFamily="34" charset="-122"/>
                <a:ea typeface="微软雅黑" panose="020B0503020204020204" pitchFamily="34" charset="-122"/>
              </a:rPr>
              <a:t>throw</a:t>
            </a:r>
            <a:r>
              <a:rPr lang="zh-CN" altLang="zh-CN" sz="1600" dirty="0">
                <a:solidFill>
                  <a:srgbClr val="000000"/>
                </a:solidFill>
                <a:latin typeface="微软雅黑" panose="020B0503020204020204" pitchFamily="34" charset="-122"/>
                <a:ea typeface="微软雅黑" panose="020B0503020204020204" pitchFamily="34" charset="-122"/>
              </a:rPr>
              <a:t>语句、调用可能抛出异常方法的方法调用语句）都应该包含在这个</a:t>
            </a:r>
            <a:r>
              <a:rPr lang="en-US" altLang="zh-CN" sz="1600" dirty="0">
                <a:solidFill>
                  <a:srgbClr val="000000"/>
                </a:solidFill>
                <a:latin typeface="微软雅黑" panose="020B0503020204020204" pitchFamily="34" charset="-122"/>
                <a:ea typeface="微软雅黑" panose="020B0503020204020204" pitchFamily="34" charset="-122"/>
              </a:rPr>
              <a:t>try</a:t>
            </a:r>
            <a:r>
              <a:rPr lang="zh-CN" altLang="zh-CN" sz="1600" dirty="0">
                <a:solidFill>
                  <a:srgbClr val="000000"/>
                </a:solidFill>
                <a:latin typeface="微软雅黑" panose="020B0503020204020204" pitchFamily="34" charset="-122"/>
                <a:ea typeface="微软雅黑" panose="020B0503020204020204" pitchFamily="34" charset="-122"/>
              </a:rPr>
              <a:t>语句块中。</a:t>
            </a:r>
          </a:p>
        </p:txBody>
      </p:sp>
    </p:spTree>
    <p:extLst>
      <p:ext uri="{BB962C8B-B14F-4D97-AF65-F5344CB8AC3E}">
        <p14:creationId xmlns:p14="http://schemas.microsoft.com/office/powerpoint/2010/main" val="2697752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6" name="组合 5"/>
          <p:cNvGrpSpPr/>
          <p:nvPr/>
        </p:nvGrpSpPr>
        <p:grpSpPr>
          <a:xfrm>
            <a:off x="0" y="0"/>
            <a:ext cx="5292080" cy="504000"/>
            <a:chOff x="0" y="0"/>
            <a:chExt cx="5292080" cy="504000"/>
          </a:xfrm>
        </p:grpSpPr>
        <p:sp>
          <p:nvSpPr>
            <p:cNvPr id="7" name="矩形 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矩形 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文本框 8"/>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sp>
        <p:nvSpPr>
          <p:cNvPr id="10" name="矩形 9">
            <a:extLst>
              <a:ext uri="{FF2B5EF4-FFF2-40B4-BE49-F238E27FC236}">
                <a16:creationId xmlns:a16="http://schemas.microsoft.com/office/drawing/2014/main" id="{24E7C3A7-F019-45F6-B636-E6D0963737F2}"/>
              </a:ext>
            </a:extLst>
          </p:cNvPr>
          <p:cNvSpPr/>
          <p:nvPr/>
        </p:nvSpPr>
        <p:spPr>
          <a:xfrm>
            <a:off x="4499992" y="67334"/>
            <a:ext cx="2492990" cy="369332"/>
          </a:xfrm>
          <a:prstGeom prst="rect">
            <a:avLst/>
          </a:prstGeom>
        </p:spPr>
        <p:txBody>
          <a:bodyPr wrap="none">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异常被捕获处理的示例</a:t>
            </a:r>
            <a:endParaRPr lang="zh-CN" altLang="en-US" sz="1800" dirty="0">
              <a:solidFill>
                <a:schemeClr val="bg1"/>
              </a:solidFill>
            </a:endParaRPr>
          </a:p>
        </p:txBody>
      </p:sp>
      <p:pic>
        <p:nvPicPr>
          <p:cNvPr id="3" name="图片 2">
            <a:extLst>
              <a:ext uri="{FF2B5EF4-FFF2-40B4-BE49-F238E27FC236}">
                <a16:creationId xmlns:a16="http://schemas.microsoft.com/office/drawing/2014/main" id="{F168B3E1-4541-4A41-898D-871A5914C025}"/>
              </a:ext>
            </a:extLst>
          </p:cNvPr>
          <p:cNvPicPr>
            <a:picLocks noChangeAspect="1"/>
          </p:cNvPicPr>
          <p:nvPr/>
        </p:nvPicPr>
        <p:blipFill>
          <a:blip r:embed="rId3"/>
          <a:stretch>
            <a:fillRect/>
          </a:stretch>
        </p:blipFill>
        <p:spPr>
          <a:xfrm>
            <a:off x="179512" y="504000"/>
            <a:ext cx="6582638" cy="3748169"/>
          </a:xfrm>
          <a:prstGeom prst="rect">
            <a:avLst/>
          </a:prstGeom>
          <a:effectLst>
            <a:outerShdw blurRad="50800" dist="38100" dir="5400000" algn="t" rotWithShape="0">
              <a:prstClr val="black">
                <a:alpha val="40000"/>
              </a:prstClr>
            </a:outerShdw>
          </a:effectLst>
        </p:spPr>
      </p:pic>
      <p:pic>
        <p:nvPicPr>
          <p:cNvPr id="2" name="图片 1">
            <a:extLst>
              <a:ext uri="{FF2B5EF4-FFF2-40B4-BE49-F238E27FC236}">
                <a16:creationId xmlns:a16="http://schemas.microsoft.com/office/drawing/2014/main" id="{AFBD1BE0-960E-4E74-AA3E-EBC7F18989BB}"/>
              </a:ext>
            </a:extLst>
          </p:cNvPr>
          <p:cNvPicPr>
            <a:picLocks noChangeAspect="1"/>
          </p:cNvPicPr>
          <p:nvPr/>
        </p:nvPicPr>
        <p:blipFill>
          <a:blip r:embed="rId4"/>
          <a:stretch>
            <a:fillRect/>
          </a:stretch>
        </p:blipFill>
        <p:spPr>
          <a:xfrm>
            <a:off x="4028118" y="3858063"/>
            <a:ext cx="5115882" cy="818990"/>
          </a:xfrm>
          <a:prstGeom prst="rect">
            <a:avLst/>
          </a:prstGeom>
          <a:effectLst>
            <a:outerShdw blurRad="50800" dist="38100" dir="5400000" algn="t" rotWithShape="0">
              <a:prstClr val="black">
                <a:alpha val="40000"/>
              </a:prstClr>
            </a:outerShdw>
          </a:effectLst>
        </p:spPr>
      </p:pic>
      <p:cxnSp>
        <p:nvCxnSpPr>
          <p:cNvPr id="11" name="直接连接符 10">
            <a:extLst>
              <a:ext uri="{FF2B5EF4-FFF2-40B4-BE49-F238E27FC236}">
                <a16:creationId xmlns:a16="http://schemas.microsoft.com/office/drawing/2014/main" id="{57482D99-BBB0-43D5-BB56-F56502369A6B}"/>
              </a:ext>
            </a:extLst>
          </p:cNvPr>
          <p:cNvCxnSpPr>
            <a:cxnSpLocks/>
          </p:cNvCxnSpPr>
          <p:nvPr/>
        </p:nvCxnSpPr>
        <p:spPr bwMode="auto">
          <a:xfrm>
            <a:off x="2915816" y="3291830"/>
            <a:ext cx="1368152" cy="629102"/>
          </a:xfrm>
          <a:prstGeom prst="line">
            <a:avLst/>
          </a:prstGeom>
          <a:solidFill>
            <a:schemeClr val="accent1"/>
          </a:solidFill>
          <a:ln w="190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A7D78616-D6B0-45E2-9F53-4E7C5A88389E}"/>
              </a:ext>
            </a:extLst>
          </p:cNvPr>
          <p:cNvCxnSpPr>
            <a:cxnSpLocks/>
          </p:cNvCxnSpPr>
          <p:nvPr/>
        </p:nvCxnSpPr>
        <p:spPr bwMode="auto">
          <a:xfrm>
            <a:off x="4067944" y="4155926"/>
            <a:ext cx="4504322" cy="0"/>
          </a:xfrm>
          <a:prstGeom prst="line">
            <a:avLst/>
          </a:prstGeom>
          <a:solidFill>
            <a:schemeClr val="accent1"/>
          </a:solidFill>
          <a:ln w="19050"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54907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5" name="组合 4"/>
          <p:cNvGrpSpPr/>
          <p:nvPr/>
        </p:nvGrpSpPr>
        <p:grpSpPr>
          <a:xfrm>
            <a:off x="0" y="0"/>
            <a:ext cx="5292080" cy="504000"/>
            <a:chOff x="0" y="0"/>
            <a:chExt cx="5292080" cy="504000"/>
          </a:xfrm>
        </p:grpSpPr>
        <p:sp>
          <p:nvSpPr>
            <p:cNvPr id="6" name="矩形 5"/>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sp>
        <p:nvSpPr>
          <p:cNvPr id="20" name="矩形 19"/>
          <p:cNvSpPr/>
          <p:nvPr/>
        </p:nvSpPr>
        <p:spPr>
          <a:xfrm>
            <a:off x="2186442" y="836807"/>
            <a:ext cx="6318449" cy="1156855"/>
          </a:xfrm>
          <a:prstGeom prst="rect">
            <a:avLst/>
          </a:prstGeom>
          <a:ln>
            <a:solidFill>
              <a:srgbClr val="5089F8"/>
            </a:solidFill>
          </a:ln>
        </p:spPr>
        <p:txBody>
          <a:bodyPr wrap="square">
            <a:spAutoFit/>
          </a:bodyPr>
          <a:lstStyle/>
          <a:p>
            <a:pPr>
              <a:lnSpc>
                <a:spcPct val="150000"/>
              </a:lnSpc>
            </a:pPr>
            <a:r>
              <a:rPr lang="zh-CN" altLang="en-US" sz="1600" b="1" dirty="0">
                <a:solidFill>
                  <a:srgbClr val="0000FF"/>
                </a:solidFill>
                <a:latin typeface="微软雅黑" panose="020B0503020204020204" pitchFamily="34" charset="-122"/>
                <a:ea typeface="微软雅黑" panose="020B0503020204020204" pitchFamily="34" charset="-122"/>
              </a:rPr>
              <a:t>多异常处理方式：</a:t>
            </a:r>
            <a:endParaRPr lang="en-US" altLang="zh-CN" sz="1600" b="1" dirty="0">
              <a:solidFill>
                <a:srgbClr val="0000FF"/>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通过一个</a:t>
            </a:r>
            <a:r>
              <a:rPr lang="en-US" altLang="zh-CN" sz="1600" dirty="0">
                <a:solidFill>
                  <a:srgbClr val="000000"/>
                </a:solidFill>
                <a:latin typeface="微软雅黑" panose="020B0503020204020204" pitchFamily="34" charset="-122"/>
                <a:ea typeface="微软雅黑" panose="020B0503020204020204" pitchFamily="34" charset="-122"/>
              </a:rPr>
              <a:t>try</a:t>
            </a:r>
            <a:r>
              <a:rPr lang="zh-CN" altLang="en-US" sz="1600" dirty="0">
                <a:solidFill>
                  <a:srgbClr val="000000"/>
                </a:solidFill>
                <a:latin typeface="微软雅黑" panose="020B0503020204020204" pitchFamily="34" charset="-122"/>
                <a:ea typeface="微软雅黑" panose="020B0503020204020204" pitchFamily="34" charset="-122"/>
              </a:rPr>
              <a:t>块后面定义若干个</a:t>
            </a:r>
            <a:r>
              <a:rPr lang="en-US" altLang="zh-CN" sz="1600" dirty="0">
                <a:solidFill>
                  <a:srgbClr val="000000"/>
                </a:solidFill>
                <a:latin typeface="微软雅黑" panose="020B0503020204020204" pitchFamily="34" charset="-122"/>
                <a:ea typeface="微软雅黑" panose="020B0503020204020204" pitchFamily="34" charset="-122"/>
              </a:rPr>
              <a:t>catch</a:t>
            </a:r>
            <a:r>
              <a:rPr lang="zh-CN" altLang="en-US" sz="1600" dirty="0">
                <a:solidFill>
                  <a:srgbClr val="000000"/>
                </a:solidFill>
                <a:latin typeface="微软雅黑" panose="020B0503020204020204" pitchFamily="34" charset="-122"/>
                <a:ea typeface="微软雅黑" panose="020B0503020204020204" pitchFamily="34" charset="-122"/>
              </a:rPr>
              <a:t>块来实现，每个</a:t>
            </a:r>
            <a:r>
              <a:rPr lang="en-US" altLang="zh-CN" sz="1600" dirty="0">
                <a:solidFill>
                  <a:srgbClr val="000000"/>
                </a:solidFill>
                <a:latin typeface="微软雅黑" panose="020B0503020204020204" pitchFamily="34" charset="-122"/>
                <a:ea typeface="微软雅黑" panose="020B0503020204020204" pitchFamily="34" charset="-122"/>
              </a:rPr>
              <a:t>catch</a:t>
            </a:r>
            <a:r>
              <a:rPr lang="zh-CN" altLang="en-US" sz="1600" dirty="0">
                <a:solidFill>
                  <a:srgbClr val="000000"/>
                </a:solidFill>
                <a:latin typeface="微软雅黑" panose="020B0503020204020204" pitchFamily="34" charset="-122"/>
                <a:ea typeface="微软雅黑" panose="020B0503020204020204" pitchFamily="34" charset="-122"/>
              </a:rPr>
              <a:t>块用来接收和处理一种特定的异常对象。</a:t>
            </a:r>
            <a:endParaRPr lang="en-US" altLang="zh-CN" sz="16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15BAB522-7D03-4745-88D1-FE7D1FFD8A4B}"/>
              </a:ext>
            </a:extLst>
          </p:cNvPr>
          <p:cNvSpPr/>
          <p:nvPr/>
        </p:nvSpPr>
        <p:spPr>
          <a:xfrm>
            <a:off x="2205363" y="3003698"/>
            <a:ext cx="6318449" cy="1156855"/>
          </a:xfrm>
          <a:prstGeom prst="rect">
            <a:avLst/>
          </a:prstGeom>
          <a:ln>
            <a:solidFill>
              <a:srgbClr val="5089F8"/>
            </a:solidFill>
          </a:ln>
        </p:spPr>
        <p:txBody>
          <a:bodyPr wrap="square">
            <a:spAutoFit/>
          </a:bodyPr>
          <a:lstStyle/>
          <a:p>
            <a:pP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处理多异常时应注意各</a:t>
            </a:r>
            <a:r>
              <a:rPr lang="en-US" altLang="zh-CN" sz="1600" dirty="0">
                <a:solidFill>
                  <a:srgbClr val="000000"/>
                </a:solidFill>
                <a:latin typeface="微软雅黑" panose="020B0503020204020204" pitchFamily="34" charset="-122"/>
                <a:ea typeface="微软雅黑" panose="020B0503020204020204" pitchFamily="34" charset="-122"/>
              </a:rPr>
              <a:t>catch</a:t>
            </a:r>
            <a:r>
              <a:rPr lang="zh-CN" altLang="en-US" sz="1600" dirty="0">
                <a:solidFill>
                  <a:srgbClr val="000000"/>
                </a:solidFill>
                <a:latin typeface="微软雅黑" panose="020B0503020204020204" pitchFamily="34" charset="-122"/>
                <a:ea typeface="微软雅黑" panose="020B0503020204020204" pitchFamily="34" charset="-122"/>
              </a:rPr>
              <a:t>块的排列顺序，</a:t>
            </a:r>
            <a:r>
              <a:rPr lang="zh-CN" altLang="en-US" sz="1600" dirty="0">
                <a:solidFill>
                  <a:srgbClr val="0000FF"/>
                </a:solidFill>
                <a:latin typeface="微软雅黑" panose="020B0503020204020204" pitchFamily="34" charset="-122"/>
                <a:ea typeface="微软雅黑" panose="020B0503020204020204" pitchFamily="34" charset="-122"/>
              </a:rPr>
              <a:t>一般处理较具体和常见的异常应放在前，可以与多种异常相匹配的应放在后</a:t>
            </a:r>
            <a:r>
              <a:rPr lang="zh-CN" altLang="en-US" sz="1600" dirty="0">
                <a:solidFill>
                  <a:srgbClr val="000000"/>
                </a:solidFill>
                <a:latin typeface="微软雅黑" panose="020B0503020204020204" pitchFamily="34" charset="-122"/>
                <a:ea typeface="微软雅黑" panose="020B0503020204020204" pitchFamily="34" charset="-122"/>
              </a:rPr>
              <a:t>，否则可能造成它后面的</a:t>
            </a:r>
            <a:r>
              <a:rPr lang="en-US" altLang="zh-CN" sz="1600" dirty="0">
                <a:solidFill>
                  <a:srgbClr val="000000"/>
                </a:solidFill>
                <a:latin typeface="微软雅黑" panose="020B0503020204020204" pitchFamily="34" charset="-122"/>
                <a:ea typeface="微软雅黑" panose="020B0503020204020204" pitchFamily="34" charset="-122"/>
              </a:rPr>
              <a:t>catch</a:t>
            </a:r>
            <a:r>
              <a:rPr lang="zh-CN" altLang="en-US" sz="1600" dirty="0">
                <a:solidFill>
                  <a:srgbClr val="000000"/>
                </a:solidFill>
                <a:latin typeface="微软雅黑" panose="020B0503020204020204" pitchFamily="34" charset="-122"/>
                <a:ea typeface="微软雅黑" panose="020B0503020204020204" pitchFamily="34" charset="-122"/>
              </a:rPr>
              <a:t>块将永远不被使用。</a:t>
            </a:r>
            <a:endParaRPr lang="zh-CN" altLang="en-US" sz="16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126FA00D-80B3-4BF7-B2AD-3D2BACBAFC51}"/>
              </a:ext>
            </a:extLst>
          </p:cNvPr>
          <p:cNvSpPr/>
          <p:nvPr/>
        </p:nvSpPr>
        <p:spPr>
          <a:xfrm>
            <a:off x="2186441" y="2240929"/>
            <a:ext cx="6318449" cy="418191"/>
          </a:xfrm>
          <a:prstGeom prst="rect">
            <a:avLst/>
          </a:prstGeom>
          <a:ln>
            <a:solidFill>
              <a:srgbClr val="5089F8"/>
            </a:solidFill>
          </a:ln>
        </p:spPr>
        <p:txBody>
          <a:bodyPr wrap="square">
            <a:spAutoFit/>
          </a:bodyPr>
          <a:lstStyle/>
          <a:p>
            <a:pP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每个</a:t>
            </a:r>
            <a:r>
              <a:rPr lang="en-US" altLang="zh-CN" sz="1600" dirty="0">
                <a:solidFill>
                  <a:srgbClr val="000000"/>
                </a:solidFill>
                <a:latin typeface="微软雅黑" panose="020B0503020204020204" pitchFamily="34" charset="-122"/>
                <a:ea typeface="微软雅黑" panose="020B0503020204020204" pitchFamily="34" charset="-122"/>
              </a:rPr>
              <a:t>catch</a:t>
            </a:r>
            <a:r>
              <a:rPr lang="zh-CN" altLang="en-US" sz="1600" dirty="0">
                <a:solidFill>
                  <a:srgbClr val="000000"/>
                </a:solidFill>
                <a:latin typeface="微软雅黑" panose="020B0503020204020204" pitchFamily="34" charset="-122"/>
                <a:ea typeface="微软雅黑" panose="020B0503020204020204" pitchFamily="34" charset="-122"/>
              </a:rPr>
              <a:t>块中的语句应根据异常对象的不同类型，执行不同的操作。</a:t>
            </a:r>
            <a:endParaRPr lang="en-US" altLang="zh-CN" sz="1600" dirty="0">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76B9EC91-C568-486A-85CE-6564F098353A}"/>
              </a:ext>
            </a:extLst>
          </p:cNvPr>
          <p:cNvGrpSpPr/>
          <p:nvPr/>
        </p:nvGrpSpPr>
        <p:grpSpPr>
          <a:xfrm>
            <a:off x="2" y="936237"/>
            <a:ext cx="2136761" cy="3815714"/>
            <a:chOff x="2" y="936237"/>
            <a:chExt cx="2136761" cy="3815714"/>
          </a:xfrm>
        </p:grpSpPr>
        <p:sp>
          <p:nvSpPr>
            <p:cNvPr id="28" name="Line 34">
              <a:extLst>
                <a:ext uri="{FF2B5EF4-FFF2-40B4-BE49-F238E27FC236}">
                  <a16:creationId xmlns:a16="http://schemas.microsoft.com/office/drawing/2014/main" id="{53FFAD88-A806-4718-80DB-CA5EB94210D1}"/>
                </a:ext>
              </a:extLst>
            </p:cNvPr>
            <p:cNvSpPr>
              <a:spLocks noChangeShapeType="1"/>
            </p:cNvSpPr>
            <p:nvPr/>
          </p:nvSpPr>
          <p:spPr bwMode="gray">
            <a:xfrm flipH="1">
              <a:off x="763956" y="3314833"/>
              <a:ext cx="1192246" cy="1025642"/>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9" name="组合 8"/>
            <p:cNvGrpSpPr/>
            <p:nvPr/>
          </p:nvGrpSpPr>
          <p:grpSpPr>
            <a:xfrm>
              <a:off x="2" y="936237"/>
              <a:ext cx="2050699" cy="3815714"/>
              <a:chOff x="0" y="1734320"/>
              <a:chExt cx="2723556" cy="5123677"/>
            </a:xfrm>
          </p:grpSpPr>
          <p:sp>
            <p:nvSpPr>
              <p:cNvPr id="11" name="Line 34"/>
              <p:cNvSpPr>
                <a:spLocks noChangeShapeType="1"/>
              </p:cNvSpPr>
              <p:nvPr/>
            </p:nvSpPr>
            <p:spPr bwMode="gray">
              <a:xfrm flipH="1">
                <a:off x="47372" y="3612606"/>
                <a:ext cx="2438007" cy="3220859"/>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2" name="Line 36"/>
              <p:cNvSpPr>
                <a:spLocks noChangeShapeType="1"/>
              </p:cNvSpPr>
              <p:nvPr/>
            </p:nvSpPr>
            <p:spPr bwMode="gray">
              <a:xfrm flipH="1">
                <a:off x="238073" y="2305230"/>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3" name="Group 40"/>
              <p:cNvGrpSpPr>
                <a:grpSpLocks/>
              </p:cNvGrpSpPr>
              <p:nvPr/>
            </p:nvGrpSpPr>
            <p:grpSpPr bwMode="auto">
              <a:xfrm>
                <a:off x="0" y="4618409"/>
                <a:ext cx="2274513" cy="2239588"/>
                <a:chOff x="0" y="2733"/>
                <a:chExt cx="1440" cy="1443"/>
              </a:xfrm>
            </p:grpSpPr>
            <p:sp>
              <p:nvSpPr>
                <p:cNvPr id="16"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7"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8"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9" name="Text Box 45"/>
                <p:cNvSpPr txBox="1">
                  <a:spLocks noChangeArrowheads="1"/>
                </p:cNvSpPr>
                <p:nvPr/>
              </p:nvSpPr>
              <p:spPr bwMode="gray">
                <a:xfrm>
                  <a:off x="87" y="3291"/>
                  <a:ext cx="971" cy="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多异常</a:t>
                  </a:r>
                  <a:endParaRPr kumimoji="0" lang="en-US" altLang="zh-CN" sz="2000" b="1" kern="0" dirty="0">
                    <a:solidFill>
                      <a:sysClr val="window" lastClr="FFFFFF"/>
                    </a:solidFill>
                    <a:latin typeface="微软雅黑" pitchFamily="34" charset="-122"/>
                    <a:ea typeface="微软雅黑" pitchFamily="34" charset="-122"/>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处理</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14" name="AutoShape 55"/>
              <p:cNvSpPr>
                <a:spLocks noChangeArrowheads="1"/>
              </p:cNvSpPr>
              <p:nvPr/>
            </p:nvSpPr>
            <p:spPr bwMode="gray">
              <a:xfrm>
                <a:off x="1957737" y="173432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5" name="AutoShape 58"/>
              <p:cNvSpPr>
                <a:spLocks noChangeArrowheads="1"/>
              </p:cNvSpPr>
              <p:nvPr/>
            </p:nvSpPr>
            <p:spPr bwMode="gray">
              <a:xfrm>
                <a:off x="2494956" y="3399767"/>
                <a:ext cx="228600"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7" name="AutoShape 58">
              <a:extLst>
                <a:ext uri="{FF2B5EF4-FFF2-40B4-BE49-F238E27FC236}">
                  <a16:creationId xmlns:a16="http://schemas.microsoft.com/office/drawing/2014/main" id="{FD20F3DD-5A96-4A67-A718-82C931D461A9}"/>
                </a:ext>
              </a:extLst>
            </p:cNvPr>
            <p:cNvSpPr>
              <a:spLocks noChangeArrowheads="1"/>
            </p:cNvSpPr>
            <p:nvPr/>
          </p:nvSpPr>
          <p:spPr bwMode="gray">
            <a:xfrm>
              <a:off x="1964639" y="3144590"/>
              <a:ext cx="17212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Tree>
    <p:extLst>
      <p:ext uri="{BB962C8B-B14F-4D97-AF65-F5344CB8AC3E}">
        <p14:creationId xmlns:p14="http://schemas.microsoft.com/office/powerpoint/2010/main" val="3355763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5" name="组合 4"/>
          <p:cNvGrpSpPr/>
          <p:nvPr/>
        </p:nvGrpSpPr>
        <p:grpSpPr>
          <a:xfrm>
            <a:off x="0" y="0"/>
            <a:ext cx="5292080" cy="504000"/>
            <a:chOff x="0" y="0"/>
            <a:chExt cx="5292080" cy="504000"/>
          </a:xfrm>
        </p:grpSpPr>
        <p:sp>
          <p:nvSpPr>
            <p:cNvPr id="6" name="矩形 5"/>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sp>
        <p:nvSpPr>
          <p:cNvPr id="2" name="矩形 1">
            <a:extLst>
              <a:ext uri="{FF2B5EF4-FFF2-40B4-BE49-F238E27FC236}">
                <a16:creationId xmlns:a16="http://schemas.microsoft.com/office/drawing/2014/main" id="{D05A97F7-0BF5-4B64-B60F-5D5086655488}"/>
              </a:ext>
            </a:extLst>
          </p:cNvPr>
          <p:cNvSpPr/>
          <p:nvPr/>
        </p:nvSpPr>
        <p:spPr>
          <a:xfrm>
            <a:off x="4283968" y="51945"/>
            <a:ext cx="3784177" cy="369332"/>
          </a:xfrm>
          <a:prstGeom prst="rect">
            <a:avLst/>
          </a:prstGeom>
        </p:spPr>
        <p:txBody>
          <a:bodyPr wrap="none">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用</a:t>
            </a:r>
            <a:r>
              <a:rPr lang="en-US" altLang="zh-CN" sz="1800" b="1" dirty="0">
                <a:solidFill>
                  <a:schemeClr val="bg1"/>
                </a:solidFill>
                <a:latin typeface="微软雅黑" panose="020B0503020204020204" pitchFamily="34" charset="-122"/>
                <a:ea typeface="微软雅黑" panose="020B0503020204020204" pitchFamily="34" charset="-122"/>
              </a:rPr>
              <a:t>try/catch</a:t>
            </a:r>
            <a:r>
              <a:rPr lang="zh-CN" altLang="en-US" sz="1800" b="1" dirty="0">
                <a:solidFill>
                  <a:schemeClr val="bg1"/>
                </a:solidFill>
                <a:latin typeface="微软雅黑" panose="020B0503020204020204" pitchFamily="34" charset="-122"/>
                <a:ea typeface="微软雅黑" panose="020B0503020204020204" pitchFamily="34" charset="-122"/>
              </a:rPr>
              <a:t>块抛出并捕获异常示例</a:t>
            </a:r>
            <a:endParaRPr lang="zh-CN" altLang="en-US" sz="1800" b="1" dirty="0">
              <a:solidFill>
                <a:schemeClr val="bg1"/>
              </a:solidFill>
            </a:endParaRPr>
          </a:p>
        </p:txBody>
      </p:sp>
      <p:sp>
        <p:nvSpPr>
          <p:cNvPr id="12" name="文本框 11">
            <a:extLst>
              <a:ext uri="{FF2B5EF4-FFF2-40B4-BE49-F238E27FC236}">
                <a16:creationId xmlns:a16="http://schemas.microsoft.com/office/drawing/2014/main" id="{3B501914-0725-D99C-3B38-7930AE30B61F}"/>
              </a:ext>
            </a:extLst>
          </p:cNvPr>
          <p:cNvSpPr txBox="1"/>
          <p:nvPr/>
        </p:nvSpPr>
        <p:spPr>
          <a:xfrm>
            <a:off x="683568" y="786246"/>
            <a:ext cx="5301451" cy="461665"/>
          </a:xfrm>
          <a:prstGeom prst="rect">
            <a:avLst/>
          </a:prstGeom>
          <a:noFill/>
        </p:spPr>
        <p:txBody>
          <a:bodyPr wrap="none" rtlCol="0">
            <a:spAutoFit/>
          </a:bodyPr>
          <a:lstStyle/>
          <a:p>
            <a:pPr marL="342900" indent="-342900">
              <a:buFont typeface="Arial" panose="020B0604020202020204" pitchFamily="34" charset="0"/>
              <a:buChar char="•"/>
            </a:pPr>
            <a:r>
              <a:rPr lang="zh-CN" altLang="en-US" dirty="0">
                <a:latin typeface="SimHei" panose="02010609060101010101" pitchFamily="49" charset="-122"/>
                <a:ea typeface="SimHei" panose="02010609060101010101" pitchFamily="49" charset="-122"/>
              </a:rPr>
              <a:t>多个</a:t>
            </a:r>
            <a:r>
              <a:rPr lang="en-US" altLang="zh-CN" dirty="0">
                <a:latin typeface="SimHei" panose="02010609060101010101" pitchFamily="49" charset="-122"/>
                <a:ea typeface="SimHei" panose="02010609060101010101" pitchFamily="49" charset="-122"/>
              </a:rPr>
              <a:t>catch</a:t>
            </a:r>
            <a:r>
              <a:rPr lang="zh-CN" altLang="en-US" dirty="0">
                <a:latin typeface="SimHei" panose="02010609060101010101" pitchFamily="49" charset="-122"/>
                <a:ea typeface="SimHei" panose="02010609060101010101" pitchFamily="49" charset="-122"/>
              </a:rPr>
              <a:t>语句块分别捕获各个异常</a:t>
            </a:r>
            <a:endParaRPr kumimoji="1" lang="zh-CN" altLang="en-US" dirty="0">
              <a:latin typeface="SimHei" panose="02010609060101010101" pitchFamily="49" charset="-122"/>
              <a:ea typeface="SimHei" panose="02010609060101010101" pitchFamily="49" charset="-122"/>
            </a:endParaRPr>
          </a:p>
        </p:txBody>
      </p:sp>
      <p:pic>
        <p:nvPicPr>
          <p:cNvPr id="16" name="图片 15">
            <a:extLst>
              <a:ext uri="{FF2B5EF4-FFF2-40B4-BE49-F238E27FC236}">
                <a16:creationId xmlns:a16="http://schemas.microsoft.com/office/drawing/2014/main" id="{550F079E-1DBA-903B-8AAA-C4741F51C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614924"/>
            <a:ext cx="7772400" cy="2850910"/>
          </a:xfrm>
          <a:prstGeom prst="rect">
            <a:avLst/>
          </a:prstGeom>
        </p:spPr>
      </p:pic>
    </p:spTree>
    <p:extLst>
      <p:ext uri="{BB962C8B-B14F-4D97-AF65-F5344CB8AC3E}">
        <p14:creationId xmlns:p14="http://schemas.microsoft.com/office/powerpoint/2010/main" val="226382759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5" name="组合 4"/>
          <p:cNvGrpSpPr/>
          <p:nvPr/>
        </p:nvGrpSpPr>
        <p:grpSpPr>
          <a:xfrm>
            <a:off x="0" y="0"/>
            <a:ext cx="5292080" cy="504000"/>
            <a:chOff x="0" y="0"/>
            <a:chExt cx="5292080" cy="504000"/>
          </a:xfrm>
        </p:grpSpPr>
        <p:sp>
          <p:nvSpPr>
            <p:cNvPr id="6" name="矩形 5"/>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sp>
        <p:nvSpPr>
          <p:cNvPr id="2" name="矩形 1">
            <a:extLst>
              <a:ext uri="{FF2B5EF4-FFF2-40B4-BE49-F238E27FC236}">
                <a16:creationId xmlns:a16="http://schemas.microsoft.com/office/drawing/2014/main" id="{D05A97F7-0BF5-4B64-B60F-5D5086655488}"/>
              </a:ext>
            </a:extLst>
          </p:cNvPr>
          <p:cNvSpPr/>
          <p:nvPr/>
        </p:nvSpPr>
        <p:spPr>
          <a:xfrm>
            <a:off x="4283968" y="51945"/>
            <a:ext cx="3784177" cy="369332"/>
          </a:xfrm>
          <a:prstGeom prst="rect">
            <a:avLst/>
          </a:prstGeom>
        </p:spPr>
        <p:txBody>
          <a:bodyPr wrap="none">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用</a:t>
            </a:r>
            <a:r>
              <a:rPr lang="en-US" altLang="zh-CN" sz="1800" b="1" dirty="0">
                <a:solidFill>
                  <a:schemeClr val="bg1"/>
                </a:solidFill>
                <a:latin typeface="微软雅黑" panose="020B0503020204020204" pitchFamily="34" charset="-122"/>
                <a:ea typeface="微软雅黑" panose="020B0503020204020204" pitchFamily="34" charset="-122"/>
              </a:rPr>
              <a:t>try/catch</a:t>
            </a:r>
            <a:r>
              <a:rPr lang="zh-CN" altLang="en-US" sz="1800" b="1" dirty="0">
                <a:solidFill>
                  <a:schemeClr val="bg1"/>
                </a:solidFill>
                <a:latin typeface="微软雅黑" panose="020B0503020204020204" pitchFamily="34" charset="-122"/>
                <a:ea typeface="微软雅黑" panose="020B0503020204020204" pitchFamily="34" charset="-122"/>
              </a:rPr>
              <a:t>块抛出并捕获异常示例</a:t>
            </a:r>
            <a:endParaRPr lang="zh-CN" altLang="en-US" sz="1800" b="1" dirty="0">
              <a:solidFill>
                <a:schemeClr val="bg1"/>
              </a:solidFill>
            </a:endParaRPr>
          </a:p>
        </p:txBody>
      </p:sp>
      <p:sp>
        <p:nvSpPr>
          <p:cNvPr id="12" name="文本框 11">
            <a:extLst>
              <a:ext uri="{FF2B5EF4-FFF2-40B4-BE49-F238E27FC236}">
                <a16:creationId xmlns:a16="http://schemas.microsoft.com/office/drawing/2014/main" id="{3B501914-0725-D99C-3B38-7930AE30B61F}"/>
              </a:ext>
            </a:extLst>
          </p:cNvPr>
          <p:cNvSpPr txBox="1"/>
          <p:nvPr/>
        </p:nvSpPr>
        <p:spPr>
          <a:xfrm>
            <a:off x="683568" y="786246"/>
            <a:ext cx="5917004" cy="461665"/>
          </a:xfrm>
          <a:prstGeom prst="rect">
            <a:avLst/>
          </a:prstGeom>
          <a:noFill/>
        </p:spPr>
        <p:txBody>
          <a:bodyPr wrap="none" rtlCol="0">
            <a:spAutoFit/>
          </a:bodyPr>
          <a:lstStyle/>
          <a:p>
            <a:pPr marL="342900" indent="-342900">
              <a:buFont typeface="Arial" panose="020B0604020202020204" pitchFamily="34" charset="0"/>
              <a:buChar char="•"/>
            </a:pPr>
            <a:r>
              <a:rPr lang="zh-CN" altLang="en-US" dirty="0">
                <a:latin typeface="SimHei" panose="02010609060101010101" pitchFamily="49" charset="-122"/>
                <a:ea typeface="SimHei" panose="02010609060101010101" pitchFamily="49" charset="-122"/>
              </a:rPr>
              <a:t>异常合并：一个</a:t>
            </a:r>
            <a:r>
              <a:rPr lang="en-US" altLang="zh-CN" dirty="0">
                <a:latin typeface="SimHei" panose="02010609060101010101" pitchFamily="49" charset="-122"/>
                <a:ea typeface="SimHei" panose="02010609060101010101" pitchFamily="49" charset="-122"/>
              </a:rPr>
              <a:t>catch</a:t>
            </a:r>
            <a:r>
              <a:rPr lang="zh-CN" altLang="en-US" dirty="0">
                <a:latin typeface="SimHei" panose="02010609060101010101" pitchFamily="49" charset="-122"/>
                <a:ea typeface="SimHei" panose="02010609060101010101" pitchFamily="49" charset="-122"/>
              </a:rPr>
              <a:t>语句捕获多个异常</a:t>
            </a:r>
            <a:endParaRPr kumimoji="1" lang="zh-CN" altLang="en-US" dirty="0">
              <a:latin typeface="SimHei" panose="02010609060101010101" pitchFamily="49" charset="-122"/>
              <a:ea typeface="SimHei" panose="02010609060101010101" pitchFamily="49" charset="-122"/>
            </a:endParaRPr>
          </a:p>
        </p:txBody>
      </p:sp>
      <p:pic>
        <p:nvPicPr>
          <p:cNvPr id="20" name="图片 19">
            <a:extLst>
              <a:ext uri="{FF2B5EF4-FFF2-40B4-BE49-F238E27FC236}">
                <a16:creationId xmlns:a16="http://schemas.microsoft.com/office/drawing/2014/main" id="{4C51A91B-4EA5-4C25-AB59-A930F220A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622852"/>
            <a:ext cx="8136904" cy="2461065"/>
          </a:xfrm>
          <a:prstGeom prst="rect">
            <a:avLst/>
          </a:prstGeom>
        </p:spPr>
      </p:pic>
    </p:spTree>
    <p:extLst>
      <p:ext uri="{BB962C8B-B14F-4D97-AF65-F5344CB8AC3E}">
        <p14:creationId xmlns:p14="http://schemas.microsoft.com/office/powerpoint/2010/main" val="208022660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4" name="组合 3"/>
          <p:cNvGrpSpPr/>
          <p:nvPr/>
        </p:nvGrpSpPr>
        <p:grpSpPr>
          <a:xfrm>
            <a:off x="0" y="0"/>
            <a:ext cx="5292080" cy="504000"/>
            <a:chOff x="0" y="0"/>
            <a:chExt cx="5292080" cy="504000"/>
          </a:xfrm>
        </p:grpSpPr>
        <p:sp>
          <p:nvSpPr>
            <p:cNvPr id="5" name="矩形 4"/>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文本框 6"/>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异常的处理</a:t>
              </a:r>
            </a:p>
          </p:txBody>
        </p:sp>
      </p:grpSp>
      <p:pic>
        <p:nvPicPr>
          <p:cNvPr id="3" name="图片 2"/>
          <p:cNvPicPr>
            <a:picLocks noChangeAspect="1"/>
          </p:cNvPicPr>
          <p:nvPr/>
        </p:nvPicPr>
        <p:blipFill>
          <a:blip r:embed="rId3"/>
          <a:stretch>
            <a:fillRect/>
          </a:stretch>
        </p:blipFill>
        <p:spPr>
          <a:xfrm>
            <a:off x="3131840" y="538806"/>
            <a:ext cx="5845047" cy="4061812"/>
          </a:xfrm>
          <a:prstGeom prst="rect">
            <a:avLst/>
          </a:prstGeom>
          <a:effectLst>
            <a:outerShdw blurRad="50800" dist="38100" dir="5400000" algn="t" rotWithShape="0">
              <a:prstClr val="black">
                <a:alpha val="40000"/>
              </a:prstClr>
            </a:outerShdw>
          </a:effectLst>
        </p:spPr>
      </p:pic>
      <p:sp>
        <p:nvSpPr>
          <p:cNvPr id="8" name="矩形 7"/>
          <p:cNvSpPr/>
          <p:nvPr/>
        </p:nvSpPr>
        <p:spPr>
          <a:xfrm>
            <a:off x="2104209" y="1001604"/>
            <a:ext cx="697627" cy="400110"/>
          </a:xfrm>
          <a:prstGeom prst="rect">
            <a:avLst/>
          </a:prstGeom>
          <a:ln>
            <a:solidFill>
              <a:srgbClr val="5089F8"/>
            </a:solidFill>
          </a:ln>
        </p:spPr>
        <p:txBody>
          <a:bodyPr wrap="none">
            <a:spAutoFit/>
          </a:bodyPr>
          <a:lstStyle/>
          <a:p>
            <a:r>
              <a:rPr lang="zh-CN" altLang="zh-CN" sz="2000" dirty="0">
                <a:solidFill>
                  <a:srgbClr val="5089F8"/>
                </a:solidFill>
                <a:latin typeface="微软雅黑" panose="020B0503020204020204" pitchFamily="34" charset="-122"/>
                <a:ea typeface="微软雅黑" panose="020B0503020204020204" pitchFamily="34" charset="-122"/>
              </a:rPr>
              <a:t>定义</a:t>
            </a:r>
            <a:endParaRPr lang="zh-CN" altLang="en-US" sz="2000" dirty="0"/>
          </a:p>
        </p:txBody>
      </p:sp>
      <p:sp>
        <p:nvSpPr>
          <p:cNvPr id="26" name="矩形 25"/>
          <p:cNvSpPr/>
          <p:nvPr/>
        </p:nvSpPr>
        <p:spPr>
          <a:xfrm>
            <a:off x="2045179" y="2553204"/>
            <a:ext cx="697627" cy="400110"/>
          </a:xfrm>
          <a:prstGeom prst="rect">
            <a:avLst/>
          </a:prstGeom>
          <a:ln>
            <a:solidFill>
              <a:srgbClr val="5089F8"/>
            </a:solidFill>
          </a:ln>
        </p:spPr>
        <p:txBody>
          <a:bodyPr wrap="none">
            <a:spAutoFit/>
          </a:bodyPr>
          <a:lstStyle/>
          <a:p>
            <a:r>
              <a:rPr lang="zh-CN" altLang="zh-CN" sz="2000" dirty="0">
                <a:solidFill>
                  <a:srgbClr val="5089F8"/>
                </a:solidFill>
                <a:latin typeface="微软雅黑" panose="020B0503020204020204" pitchFamily="34" charset="-122"/>
                <a:ea typeface="微软雅黑" panose="020B0503020204020204" pitchFamily="34" charset="-122"/>
              </a:rPr>
              <a:t>抛出</a:t>
            </a:r>
            <a:endParaRPr lang="zh-CN" altLang="en-US" sz="2000" dirty="0"/>
          </a:p>
        </p:txBody>
      </p:sp>
      <p:sp>
        <p:nvSpPr>
          <p:cNvPr id="27" name="矩形 26"/>
          <p:cNvSpPr/>
          <p:nvPr/>
        </p:nvSpPr>
        <p:spPr>
          <a:xfrm>
            <a:off x="2036396" y="3723592"/>
            <a:ext cx="697627" cy="400110"/>
          </a:xfrm>
          <a:prstGeom prst="rect">
            <a:avLst/>
          </a:prstGeom>
          <a:ln>
            <a:solidFill>
              <a:srgbClr val="5089F8"/>
            </a:solidFill>
          </a:ln>
        </p:spPr>
        <p:txBody>
          <a:bodyPr wrap="none">
            <a:spAutoFit/>
          </a:bodyPr>
          <a:lstStyle/>
          <a:p>
            <a:r>
              <a:rPr lang="zh-CN" altLang="zh-CN" sz="2000" dirty="0">
                <a:solidFill>
                  <a:srgbClr val="5089F8"/>
                </a:solidFill>
                <a:latin typeface="微软雅黑" panose="020B0503020204020204" pitchFamily="34" charset="-122"/>
                <a:ea typeface="微软雅黑" panose="020B0503020204020204" pitchFamily="34" charset="-122"/>
              </a:rPr>
              <a:t>捕</a:t>
            </a:r>
            <a:r>
              <a:rPr lang="zh-CN" altLang="en-US" sz="2000" dirty="0">
                <a:solidFill>
                  <a:srgbClr val="5089F8"/>
                </a:solidFill>
                <a:latin typeface="微软雅黑" panose="020B0503020204020204" pitchFamily="34" charset="-122"/>
                <a:ea typeface="微软雅黑" panose="020B0503020204020204" pitchFamily="34" charset="-122"/>
              </a:rPr>
              <a:t>获</a:t>
            </a:r>
            <a:endParaRPr lang="zh-CN" altLang="en-US" sz="2000" dirty="0"/>
          </a:p>
        </p:txBody>
      </p:sp>
      <p:grpSp>
        <p:nvGrpSpPr>
          <p:cNvPr id="2" name="组合 1"/>
          <p:cNvGrpSpPr/>
          <p:nvPr/>
        </p:nvGrpSpPr>
        <p:grpSpPr>
          <a:xfrm>
            <a:off x="-10765" y="1147316"/>
            <a:ext cx="2058843" cy="4051405"/>
            <a:chOff x="-10765" y="1147316"/>
            <a:chExt cx="2058843" cy="4051405"/>
          </a:xfrm>
        </p:grpSpPr>
        <p:grpSp>
          <p:nvGrpSpPr>
            <p:cNvPr id="15" name="组合 14"/>
            <p:cNvGrpSpPr/>
            <p:nvPr/>
          </p:nvGrpSpPr>
          <p:grpSpPr>
            <a:xfrm>
              <a:off x="-10765" y="1287876"/>
              <a:ext cx="2007818" cy="3910845"/>
              <a:chOff x="-1" y="2233298"/>
              <a:chExt cx="2666605" cy="5251417"/>
            </a:xfrm>
          </p:grpSpPr>
          <p:sp>
            <p:nvSpPr>
              <p:cNvPr id="16" name="Line 30"/>
              <p:cNvSpPr>
                <a:spLocks noChangeShapeType="1"/>
              </p:cNvSpPr>
              <p:nvPr/>
            </p:nvSpPr>
            <p:spPr bwMode="gray">
              <a:xfrm flipH="1">
                <a:off x="1402814" y="5740734"/>
                <a:ext cx="1053683" cy="1043786"/>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7" name="Line 34"/>
              <p:cNvSpPr>
                <a:spLocks noChangeShapeType="1"/>
              </p:cNvSpPr>
              <p:nvPr/>
            </p:nvSpPr>
            <p:spPr bwMode="gray">
              <a:xfrm flipH="1">
                <a:off x="84802" y="4263856"/>
                <a:ext cx="2438007" cy="3220859"/>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8" name="Line 36"/>
              <p:cNvSpPr>
                <a:spLocks noChangeShapeType="1"/>
              </p:cNvSpPr>
              <p:nvPr/>
            </p:nvSpPr>
            <p:spPr bwMode="gray">
              <a:xfrm flipH="1">
                <a:off x="-1" y="2233298"/>
                <a:ext cx="2505771" cy="4396103"/>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9" name="Group 40"/>
              <p:cNvGrpSpPr>
                <a:grpSpLocks/>
              </p:cNvGrpSpPr>
              <p:nvPr/>
            </p:nvGrpSpPr>
            <p:grpSpPr bwMode="auto">
              <a:xfrm>
                <a:off x="0" y="4618409"/>
                <a:ext cx="2274513" cy="2239588"/>
                <a:chOff x="0" y="2733"/>
                <a:chExt cx="1440" cy="1443"/>
              </a:xfrm>
            </p:grpSpPr>
            <p:sp>
              <p:nvSpPr>
                <p:cNvPr id="22"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3"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4"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5" name="Text Box 45"/>
                <p:cNvSpPr txBox="1">
                  <a:spLocks noChangeArrowheads="1"/>
                </p:cNvSpPr>
                <p:nvPr/>
              </p:nvSpPr>
              <p:spPr bwMode="gray">
                <a:xfrm>
                  <a:off x="72" y="3208"/>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异常处理小结</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21" name="AutoShape 58"/>
              <p:cNvSpPr>
                <a:spLocks noChangeArrowheads="1"/>
              </p:cNvSpPr>
              <p:nvPr/>
            </p:nvSpPr>
            <p:spPr bwMode="gray">
              <a:xfrm>
                <a:off x="2438004" y="5709196"/>
                <a:ext cx="228600" cy="22859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29" name="AutoShape 58"/>
            <p:cNvSpPr>
              <a:spLocks noChangeArrowheads="1"/>
            </p:cNvSpPr>
            <p:nvPr/>
          </p:nvSpPr>
          <p:spPr bwMode="gray">
            <a:xfrm>
              <a:off x="1846703" y="2724428"/>
              <a:ext cx="17212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0" name="AutoShape 58"/>
            <p:cNvSpPr>
              <a:spLocks noChangeArrowheads="1"/>
            </p:cNvSpPr>
            <p:nvPr/>
          </p:nvSpPr>
          <p:spPr bwMode="gray">
            <a:xfrm>
              <a:off x="1875954" y="1147316"/>
              <a:ext cx="172124"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sp>
        <p:nvSpPr>
          <p:cNvPr id="31" name="箭头: 下 30"/>
          <p:cNvSpPr/>
          <p:nvPr/>
        </p:nvSpPr>
        <p:spPr bwMode="auto">
          <a:xfrm>
            <a:off x="2256412" y="1518006"/>
            <a:ext cx="288032" cy="1010052"/>
          </a:xfrm>
          <a:prstGeom prst="downArrow">
            <a:avLst>
              <a:gd name="adj1" fmla="val 14998"/>
              <a:gd name="adj2" fmla="val 45244"/>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 name="箭头: 下 30"/>
          <p:cNvSpPr/>
          <p:nvPr/>
        </p:nvSpPr>
        <p:spPr bwMode="auto">
          <a:xfrm>
            <a:off x="2249976" y="2965209"/>
            <a:ext cx="288032" cy="699191"/>
          </a:xfrm>
          <a:prstGeom prst="downArrow">
            <a:avLst>
              <a:gd name="adj1" fmla="val 9999"/>
              <a:gd name="adj2" fmla="val 45244"/>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159774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31"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2199F63-96DB-B84D-B387-DF26631AB29B}"/>
              </a:ext>
            </a:extLst>
          </p:cNvPr>
          <p:cNvSpPr txBox="1"/>
          <p:nvPr/>
        </p:nvSpPr>
        <p:spPr>
          <a:xfrm>
            <a:off x="827584" y="1059582"/>
            <a:ext cx="4896544" cy="3785652"/>
          </a:xfrm>
          <a:prstGeom prst="rect">
            <a:avLst/>
          </a:prstGeom>
          <a:noFill/>
        </p:spPr>
        <p:txBody>
          <a:bodyPr wrap="square" rtlCol="0">
            <a:spAutoFit/>
          </a:bodyPr>
          <a:lstStyle/>
          <a:p>
            <a:r>
              <a:rPr lang="en-US" altLang="zh-CN" sz="2000" b="1" dirty="0">
                <a:latin typeface="+mn-ea"/>
                <a:ea typeface="+mn-ea"/>
              </a:rPr>
              <a:t>t</a:t>
            </a:r>
            <a:r>
              <a:rPr kumimoji="1" lang="en-US" altLang="zh-CN" sz="2000" b="1" dirty="0">
                <a:latin typeface="+mn-ea"/>
                <a:ea typeface="+mn-ea"/>
              </a:rPr>
              <a:t>ry</a:t>
            </a:r>
            <a:r>
              <a:rPr kumimoji="1" lang="en-US" altLang="zh-CN" sz="2000" dirty="0">
                <a:latin typeface="+mn-ea"/>
                <a:ea typeface="+mn-ea"/>
              </a:rPr>
              <a:t>{</a:t>
            </a:r>
          </a:p>
          <a:p>
            <a:r>
              <a:rPr lang="zh-CN" altLang="en-US" sz="2000" dirty="0">
                <a:latin typeface="+mn-ea"/>
                <a:ea typeface="+mn-ea"/>
              </a:rPr>
              <a:t>   </a:t>
            </a:r>
            <a:r>
              <a:rPr lang="en-US" altLang="zh-CN" sz="2000" i="1" dirty="0">
                <a:latin typeface="+mn-ea"/>
                <a:ea typeface="+mn-ea"/>
              </a:rPr>
              <a:t>statement1;  //</a:t>
            </a:r>
            <a:r>
              <a:rPr lang="zh-CN" altLang="en-US" sz="2000" i="1" dirty="0">
                <a:solidFill>
                  <a:srgbClr val="0000FF"/>
                </a:solidFill>
                <a:latin typeface="+mn-ea"/>
                <a:ea typeface="+mn-ea"/>
              </a:rPr>
              <a:t>发生异常</a:t>
            </a:r>
            <a:endParaRPr lang="en-US" altLang="zh-CN" sz="2000" i="1" dirty="0">
              <a:solidFill>
                <a:srgbClr val="0000FF"/>
              </a:solidFill>
              <a:latin typeface="+mn-ea"/>
              <a:ea typeface="+mn-ea"/>
            </a:endParaRPr>
          </a:p>
          <a:p>
            <a:r>
              <a:rPr lang="zh-CN" altLang="en-US" sz="2000" i="1" dirty="0">
                <a:latin typeface="+mn-ea"/>
                <a:ea typeface="+mn-ea"/>
              </a:rPr>
              <a:t>   </a:t>
            </a:r>
            <a:r>
              <a:rPr lang="en-US" altLang="zh-CN" sz="2000" i="1" dirty="0">
                <a:latin typeface="+mn-ea"/>
                <a:ea typeface="+mn-ea"/>
              </a:rPr>
              <a:t>statement2</a:t>
            </a:r>
          </a:p>
          <a:p>
            <a:r>
              <a:rPr kumimoji="1" lang="en-US" altLang="zh-CN" sz="2000" dirty="0">
                <a:latin typeface="+mn-ea"/>
                <a:ea typeface="+mn-ea"/>
              </a:rPr>
              <a:t>}</a:t>
            </a:r>
          </a:p>
          <a:p>
            <a:r>
              <a:rPr lang="en-US" altLang="zh-CN" sz="2000" b="1" dirty="0">
                <a:latin typeface="+mn-ea"/>
                <a:ea typeface="+mn-ea"/>
              </a:rPr>
              <a:t>c</a:t>
            </a:r>
            <a:r>
              <a:rPr kumimoji="1" lang="en-US" altLang="zh-CN" sz="2000" b="1" dirty="0">
                <a:latin typeface="+mn-ea"/>
                <a:ea typeface="+mn-ea"/>
              </a:rPr>
              <a:t>atch</a:t>
            </a:r>
            <a:r>
              <a:rPr kumimoji="1" lang="en-US" altLang="zh-CN" sz="2000" dirty="0">
                <a:latin typeface="+mn-ea"/>
                <a:ea typeface="+mn-ea"/>
              </a:rPr>
              <a:t>(){</a:t>
            </a:r>
          </a:p>
          <a:p>
            <a:r>
              <a:rPr lang="en-US" altLang="zh-CN" sz="2000" dirty="0">
                <a:latin typeface="+mn-ea"/>
                <a:ea typeface="+mn-ea"/>
              </a:rPr>
              <a:t>  </a:t>
            </a:r>
            <a:r>
              <a:rPr lang="en-US" altLang="zh-CN" sz="2000" i="1" dirty="0">
                <a:latin typeface="+mn-ea"/>
                <a:ea typeface="+mn-ea"/>
              </a:rPr>
              <a:t>statement3;</a:t>
            </a:r>
          </a:p>
          <a:p>
            <a:r>
              <a:rPr kumimoji="1" lang="en-US" altLang="zh-CN" sz="2000" dirty="0">
                <a:latin typeface="+mn-ea"/>
                <a:ea typeface="+mn-ea"/>
              </a:rPr>
              <a:t>}</a:t>
            </a:r>
          </a:p>
          <a:p>
            <a:r>
              <a:rPr lang="en-US" altLang="zh-CN" sz="2000" b="1" dirty="0">
                <a:latin typeface="+mn-ea"/>
                <a:ea typeface="+mn-ea"/>
              </a:rPr>
              <a:t>f</a:t>
            </a:r>
            <a:r>
              <a:rPr kumimoji="1" lang="en-US" altLang="zh-CN" sz="2000" b="1" dirty="0">
                <a:latin typeface="+mn-ea"/>
                <a:ea typeface="+mn-ea"/>
              </a:rPr>
              <a:t>inally</a:t>
            </a:r>
          </a:p>
          <a:p>
            <a:r>
              <a:rPr kumimoji="1" lang="en-US" altLang="zh-CN" sz="2000" dirty="0">
                <a:latin typeface="+mn-ea"/>
                <a:ea typeface="+mn-ea"/>
              </a:rPr>
              <a:t>{</a:t>
            </a:r>
          </a:p>
          <a:p>
            <a:r>
              <a:rPr lang="zh-CN" altLang="en-US" sz="2000" dirty="0">
                <a:latin typeface="+mn-ea"/>
                <a:ea typeface="+mn-ea"/>
              </a:rPr>
              <a:t>  </a:t>
            </a:r>
            <a:r>
              <a:rPr lang="en-US" altLang="zh-CN" sz="2000" i="1" dirty="0">
                <a:latin typeface="+mn-ea"/>
                <a:ea typeface="+mn-ea"/>
              </a:rPr>
              <a:t>statement4;</a:t>
            </a:r>
            <a:r>
              <a:rPr lang="zh-CN" altLang="en-US" sz="2000" dirty="0">
                <a:latin typeface="+mn-ea"/>
                <a:ea typeface="+mn-ea"/>
              </a:rPr>
              <a:t> </a:t>
            </a:r>
            <a:r>
              <a:rPr lang="en-US" altLang="zh-CN" sz="2000" dirty="0">
                <a:latin typeface="+mn-ea"/>
                <a:ea typeface="+mn-ea"/>
              </a:rPr>
              <a:t> //</a:t>
            </a:r>
            <a:r>
              <a:rPr lang="zh-CN" altLang="en-US" sz="2000" dirty="0">
                <a:latin typeface="+mn-ea"/>
                <a:ea typeface="+mn-ea"/>
              </a:rPr>
              <a:t> </a:t>
            </a:r>
            <a:r>
              <a:rPr lang="zh-CN" altLang="en-US" sz="2000" i="1" dirty="0">
                <a:solidFill>
                  <a:srgbClr val="0000FF"/>
                </a:solidFill>
                <a:latin typeface="+mn-ea"/>
                <a:ea typeface="+mn-ea"/>
              </a:rPr>
              <a:t>总会被执行</a:t>
            </a:r>
            <a:endParaRPr lang="en-US" altLang="zh-CN" sz="2000" i="1" dirty="0">
              <a:solidFill>
                <a:srgbClr val="0000FF"/>
              </a:solidFill>
              <a:latin typeface="+mn-ea"/>
              <a:ea typeface="+mn-ea"/>
            </a:endParaRPr>
          </a:p>
          <a:p>
            <a:r>
              <a:rPr kumimoji="1" lang="en-US" altLang="zh-CN" sz="2000" dirty="0">
                <a:latin typeface="+mn-ea"/>
                <a:ea typeface="+mn-ea"/>
              </a:rPr>
              <a:t>}</a:t>
            </a:r>
          </a:p>
          <a:p>
            <a:endParaRPr kumimoji="1" lang="zh-CN" altLang="en-US" sz="2000" dirty="0">
              <a:latin typeface="+mn-ea"/>
              <a:ea typeface="+mn-ea"/>
            </a:endParaRPr>
          </a:p>
        </p:txBody>
      </p:sp>
      <p:sp>
        <p:nvSpPr>
          <p:cNvPr id="3" name="文本框 2">
            <a:extLst>
              <a:ext uri="{FF2B5EF4-FFF2-40B4-BE49-F238E27FC236}">
                <a16:creationId xmlns:a16="http://schemas.microsoft.com/office/drawing/2014/main" id="{3728890A-89BE-7E4D-B47A-6AAE2B1B7B29}"/>
              </a:ext>
            </a:extLst>
          </p:cNvPr>
          <p:cNvSpPr txBox="1"/>
          <p:nvPr/>
        </p:nvSpPr>
        <p:spPr>
          <a:xfrm>
            <a:off x="539552" y="483518"/>
            <a:ext cx="6285695" cy="461665"/>
          </a:xfrm>
          <a:prstGeom prst="rect">
            <a:avLst/>
          </a:prstGeom>
          <a:noFill/>
        </p:spPr>
        <p:txBody>
          <a:bodyPr wrap="none" rtlCol="0">
            <a:spAutoFit/>
          </a:bodyPr>
          <a:lstStyle/>
          <a:p>
            <a:r>
              <a:rPr lang="en-US" altLang="zh-CN" b="1" dirty="0"/>
              <a:t>f</a:t>
            </a:r>
            <a:r>
              <a:rPr kumimoji="1" lang="en-US" altLang="zh-CN" b="1" dirty="0"/>
              <a:t>inally</a:t>
            </a:r>
            <a:r>
              <a:rPr kumimoji="1" lang="en-US" altLang="zh-CN" dirty="0"/>
              <a:t> </a:t>
            </a:r>
            <a:r>
              <a:rPr kumimoji="1" lang="zh-CN" altLang="en-US" dirty="0"/>
              <a:t>语句块：无论异常是否发生，都会执行</a:t>
            </a:r>
          </a:p>
        </p:txBody>
      </p:sp>
    </p:spTree>
    <p:extLst>
      <p:ext uri="{BB962C8B-B14F-4D97-AF65-F5344CB8AC3E}">
        <p14:creationId xmlns:p14="http://schemas.microsoft.com/office/powerpoint/2010/main" val="3400112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728890A-89BE-7E4D-B47A-6AAE2B1B7B29}"/>
              </a:ext>
            </a:extLst>
          </p:cNvPr>
          <p:cNvSpPr txBox="1"/>
          <p:nvPr/>
        </p:nvSpPr>
        <p:spPr>
          <a:xfrm>
            <a:off x="539552" y="483518"/>
            <a:ext cx="1500732" cy="461665"/>
          </a:xfrm>
          <a:prstGeom prst="rect">
            <a:avLst/>
          </a:prstGeom>
          <a:noFill/>
        </p:spPr>
        <p:txBody>
          <a:bodyPr wrap="none" rtlCol="0">
            <a:spAutoFit/>
          </a:bodyPr>
          <a:lstStyle/>
          <a:p>
            <a:r>
              <a:rPr kumimoji="1" lang="en-US" altLang="zh-CN" b="1" dirty="0"/>
              <a:t>Example1</a:t>
            </a:r>
            <a:endParaRPr kumimoji="1" lang="zh-CN" altLang="en-US" dirty="0"/>
          </a:p>
        </p:txBody>
      </p:sp>
      <p:sp>
        <p:nvSpPr>
          <p:cNvPr id="4" name="文本框 3">
            <a:extLst>
              <a:ext uri="{FF2B5EF4-FFF2-40B4-BE49-F238E27FC236}">
                <a16:creationId xmlns:a16="http://schemas.microsoft.com/office/drawing/2014/main" id="{048917A0-67FD-634D-AFA9-8579ED47340B}"/>
              </a:ext>
            </a:extLst>
          </p:cNvPr>
          <p:cNvSpPr txBox="1"/>
          <p:nvPr/>
        </p:nvSpPr>
        <p:spPr>
          <a:xfrm>
            <a:off x="555432" y="1002089"/>
            <a:ext cx="6213687" cy="3416320"/>
          </a:xfrm>
          <a:prstGeom prst="rect">
            <a:avLst/>
          </a:prstGeom>
          <a:noFill/>
        </p:spPr>
        <p:txBody>
          <a:bodyPr wrap="square" rtlCol="0">
            <a:spAutoFit/>
          </a:bodyPr>
          <a:lstStyle/>
          <a:p>
            <a:r>
              <a:rPr lang="en-US" altLang="zh-CN" sz="1800" dirty="0">
                <a:latin typeface="+mn-ea"/>
                <a:ea typeface="+mn-ea"/>
              </a:rPr>
              <a:t>try {</a:t>
            </a:r>
          </a:p>
          <a:p>
            <a:pPr lvl="1"/>
            <a:r>
              <a:rPr lang="en-US" altLang="zh-CN" sz="1800" dirty="0" err="1">
                <a:latin typeface="+mn-ea"/>
                <a:ea typeface="+mn-ea"/>
              </a:rPr>
              <a:t>ExceptionTest</a:t>
            </a:r>
            <a:r>
              <a:rPr lang="en-US" altLang="zh-CN" sz="1800" dirty="0">
                <a:latin typeface="+mn-ea"/>
                <a:ea typeface="+mn-ea"/>
              </a:rPr>
              <a:t> t=new </a:t>
            </a:r>
            <a:r>
              <a:rPr lang="en-US" altLang="zh-CN" sz="1800" dirty="0" err="1">
                <a:latin typeface="+mn-ea"/>
                <a:ea typeface="+mn-ea"/>
              </a:rPr>
              <a:t>ExceptionTest</a:t>
            </a:r>
            <a:r>
              <a:rPr lang="en-US" altLang="zh-CN" sz="1800" dirty="0">
                <a:latin typeface="+mn-ea"/>
                <a:ea typeface="+mn-ea"/>
              </a:rPr>
              <a:t>();</a:t>
            </a:r>
          </a:p>
          <a:p>
            <a:pPr lvl="1"/>
            <a:r>
              <a:rPr lang="en-US" altLang="zh-CN" sz="1800" dirty="0">
                <a:latin typeface="+mn-ea"/>
                <a:ea typeface="+mn-ea"/>
              </a:rPr>
              <a:t>t.myFunc1(); </a:t>
            </a:r>
            <a:r>
              <a:rPr lang="en-US" altLang="zh-CN" sz="1800" dirty="0">
                <a:solidFill>
                  <a:srgbClr val="0000FF"/>
                </a:solidFill>
                <a:latin typeface="+mn-ea"/>
                <a:ea typeface="+mn-ea"/>
              </a:rPr>
              <a:t>// throw </a:t>
            </a:r>
            <a:r>
              <a:rPr lang="en-US" altLang="zh-CN" sz="1800" dirty="0" err="1">
                <a:solidFill>
                  <a:srgbClr val="0000FF"/>
                </a:solidFill>
                <a:latin typeface="+mn-ea"/>
                <a:ea typeface="+mn-ea"/>
              </a:rPr>
              <a:t>myExeception</a:t>
            </a:r>
            <a:r>
              <a:rPr lang="en-US" altLang="zh-CN" sz="1800" dirty="0">
                <a:latin typeface="+mn-ea"/>
                <a:ea typeface="+mn-ea"/>
              </a:rPr>
              <a:t>;</a:t>
            </a:r>
          </a:p>
          <a:p>
            <a:pPr lvl="1"/>
            <a:r>
              <a:rPr lang="en-US" altLang="zh-CN" sz="1800" dirty="0" err="1">
                <a:latin typeface="+mn-ea"/>
                <a:ea typeface="+mn-ea"/>
              </a:rPr>
              <a:t>System.out.println</a:t>
            </a:r>
            <a:r>
              <a:rPr lang="en-US" altLang="zh-CN" sz="1800" dirty="0">
                <a:latin typeface="+mn-ea"/>
                <a:ea typeface="+mn-ea"/>
              </a:rPr>
              <a:t>("Message in try.");</a:t>
            </a:r>
          </a:p>
          <a:p>
            <a:r>
              <a:rPr lang="en-US" altLang="zh-CN" sz="1800" dirty="0">
                <a:latin typeface="+mn-ea"/>
                <a:ea typeface="+mn-ea"/>
              </a:rPr>
              <a:t>}</a:t>
            </a:r>
          </a:p>
          <a:p>
            <a:r>
              <a:rPr lang="en-US" altLang="zh-CN" sz="1800" dirty="0">
                <a:latin typeface="+mn-ea"/>
                <a:ea typeface="+mn-ea"/>
              </a:rPr>
              <a:t>catch(</a:t>
            </a:r>
            <a:r>
              <a:rPr lang="en-US" altLang="zh-CN" sz="1800" dirty="0" err="1">
                <a:latin typeface="+mn-ea"/>
                <a:ea typeface="+mn-ea"/>
              </a:rPr>
              <a:t>myExeception</a:t>
            </a:r>
            <a:r>
              <a:rPr lang="en-US" altLang="zh-CN" sz="1800" dirty="0">
                <a:latin typeface="+mn-ea"/>
                <a:ea typeface="+mn-ea"/>
              </a:rPr>
              <a:t> e) {</a:t>
            </a:r>
          </a:p>
          <a:p>
            <a:pPr lvl="1"/>
            <a:r>
              <a:rPr lang="en-US" altLang="zh-CN" sz="1800" dirty="0" err="1">
                <a:latin typeface="+mn-ea"/>
                <a:ea typeface="+mn-ea"/>
              </a:rPr>
              <a:t>System.out.println</a:t>
            </a:r>
            <a:r>
              <a:rPr lang="en-US" altLang="zh-CN" sz="1800" dirty="0">
                <a:latin typeface="+mn-ea"/>
                <a:ea typeface="+mn-ea"/>
              </a:rPr>
              <a:t>("Catch exception in catch.");</a:t>
            </a:r>
          </a:p>
          <a:p>
            <a:r>
              <a:rPr lang="en-US" altLang="zh-CN" sz="1800" dirty="0">
                <a:latin typeface="+mn-ea"/>
                <a:ea typeface="+mn-ea"/>
              </a:rPr>
              <a:t>}</a:t>
            </a:r>
          </a:p>
          <a:p>
            <a:r>
              <a:rPr lang="en-US" altLang="zh-CN" sz="1800" dirty="0">
                <a:latin typeface="+mn-ea"/>
                <a:ea typeface="+mn-ea"/>
              </a:rPr>
              <a:t>finally {</a:t>
            </a:r>
          </a:p>
          <a:p>
            <a:pPr lvl="1"/>
            <a:r>
              <a:rPr lang="en-US" altLang="zh-CN" sz="1800" dirty="0" err="1">
                <a:latin typeface="+mn-ea"/>
                <a:ea typeface="+mn-ea"/>
              </a:rPr>
              <a:t>System.out.println</a:t>
            </a:r>
            <a:r>
              <a:rPr lang="en-US" altLang="zh-CN" sz="1800" dirty="0">
                <a:latin typeface="+mn-ea"/>
                <a:ea typeface="+mn-ea"/>
              </a:rPr>
              <a:t>("Message from finally block.");</a:t>
            </a:r>
          </a:p>
          <a:p>
            <a:r>
              <a:rPr lang="en-US" altLang="zh-CN" sz="1800" dirty="0">
                <a:latin typeface="+mn-ea"/>
                <a:ea typeface="+mn-ea"/>
              </a:rPr>
              <a:t>}</a:t>
            </a:r>
          </a:p>
          <a:p>
            <a:endParaRPr kumimoji="1" lang="zh-CN" altLang="en-US" sz="1800" dirty="0">
              <a:latin typeface="+mn-ea"/>
              <a:ea typeface="+mn-ea"/>
            </a:endParaRPr>
          </a:p>
        </p:txBody>
      </p:sp>
      <p:sp>
        <p:nvSpPr>
          <p:cNvPr id="5" name="文本框 4">
            <a:extLst>
              <a:ext uri="{FF2B5EF4-FFF2-40B4-BE49-F238E27FC236}">
                <a16:creationId xmlns:a16="http://schemas.microsoft.com/office/drawing/2014/main" id="{6B29CACC-CA3D-CB42-8A17-74982F023D5D}"/>
              </a:ext>
            </a:extLst>
          </p:cNvPr>
          <p:cNvSpPr txBox="1"/>
          <p:nvPr/>
        </p:nvSpPr>
        <p:spPr>
          <a:xfrm>
            <a:off x="2411760" y="3884751"/>
            <a:ext cx="4752528" cy="1015663"/>
          </a:xfrm>
          <a:prstGeom prst="rect">
            <a:avLst/>
          </a:prstGeom>
          <a:solidFill>
            <a:schemeClr val="tx1"/>
          </a:solidFill>
        </p:spPr>
        <p:txBody>
          <a:bodyPr wrap="square" rtlCol="0">
            <a:spAutoFit/>
          </a:bodyPr>
          <a:lstStyle/>
          <a:p>
            <a:r>
              <a:rPr lang="en-US" altLang="zh-CN" sz="2000" dirty="0">
                <a:solidFill>
                  <a:schemeClr val="bg1"/>
                </a:solidFill>
                <a:latin typeface="+mn-ea"/>
                <a:ea typeface="+mn-ea"/>
              </a:rPr>
              <a:t>Catch exception in catch.</a:t>
            </a:r>
          </a:p>
          <a:p>
            <a:r>
              <a:rPr lang="en-US" altLang="zh-CN" sz="2000" dirty="0">
                <a:solidFill>
                  <a:schemeClr val="bg1"/>
                </a:solidFill>
                <a:latin typeface="+mn-ea"/>
                <a:ea typeface="+mn-ea"/>
              </a:rPr>
              <a:t>Message from finally block.</a:t>
            </a:r>
          </a:p>
          <a:p>
            <a:endParaRPr kumimoji="1" lang="zh-CN" altLang="en-US" sz="2000" dirty="0">
              <a:solidFill>
                <a:schemeClr val="bg1"/>
              </a:solidFill>
              <a:latin typeface="+mn-ea"/>
              <a:ea typeface="+mn-ea"/>
            </a:endParaRPr>
          </a:p>
        </p:txBody>
      </p:sp>
    </p:spTree>
    <p:extLst>
      <p:ext uri="{BB962C8B-B14F-4D97-AF65-F5344CB8AC3E}">
        <p14:creationId xmlns:p14="http://schemas.microsoft.com/office/powerpoint/2010/main" val="429011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728890A-89BE-7E4D-B47A-6AAE2B1B7B29}"/>
              </a:ext>
            </a:extLst>
          </p:cNvPr>
          <p:cNvSpPr txBox="1"/>
          <p:nvPr/>
        </p:nvSpPr>
        <p:spPr>
          <a:xfrm>
            <a:off x="539552" y="483518"/>
            <a:ext cx="1500732" cy="461665"/>
          </a:xfrm>
          <a:prstGeom prst="rect">
            <a:avLst/>
          </a:prstGeom>
          <a:noFill/>
        </p:spPr>
        <p:txBody>
          <a:bodyPr wrap="none" rtlCol="0">
            <a:spAutoFit/>
          </a:bodyPr>
          <a:lstStyle/>
          <a:p>
            <a:r>
              <a:rPr kumimoji="1" lang="en-US" altLang="zh-CN" b="1" dirty="0"/>
              <a:t>Example2</a:t>
            </a:r>
            <a:endParaRPr kumimoji="1" lang="zh-CN" altLang="en-US" dirty="0"/>
          </a:p>
        </p:txBody>
      </p:sp>
      <p:sp>
        <p:nvSpPr>
          <p:cNvPr id="4" name="文本框 3">
            <a:extLst>
              <a:ext uri="{FF2B5EF4-FFF2-40B4-BE49-F238E27FC236}">
                <a16:creationId xmlns:a16="http://schemas.microsoft.com/office/drawing/2014/main" id="{048917A0-67FD-634D-AFA9-8579ED47340B}"/>
              </a:ext>
            </a:extLst>
          </p:cNvPr>
          <p:cNvSpPr txBox="1"/>
          <p:nvPr/>
        </p:nvSpPr>
        <p:spPr>
          <a:xfrm>
            <a:off x="555432" y="1002089"/>
            <a:ext cx="6213687" cy="3693319"/>
          </a:xfrm>
          <a:prstGeom prst="rect">
            <a:avLst/>
          </a:prstGeom>
          <a:noFill/>
        </p:spPr>
        <p:txBody>
          <a:bodyPr wrap="square" rtlCol="0">
            <a:spAutoFit/>
          </a:bodyPr>
          <a:lstStyle/>
          <a:p>
            <a:r>
              <a:rPr lang="en-US" altLang="zh-CN" sz="1800" dirty="0">
                <a:latin typeface="+mn-ea"/>
                <a:ea typeface="+mn-ea"/>
              </a:rPr>
              <a:t>try {</a:t>
            </a:r>
          </a:p>
          <a:p>
            <a:pPr lvl="1"/>
            <a:r>
              <a:rPr lang="en-US" altLang="zh-CN" sz="1800" dirty="0" err="1">
                <a:latin typeface="+mn-ea"/>
                <a:ea typeface="+mn-ea"/>
              </a:rPr>
              <a:t>ExceptionTest</a:t>
            </a:r>
            <a:r>
              <a:rPr lang="en-US" altLang="zh-CN" sz="1800" dirty="0">
                <a:latin typeface="+mn-ea"/>
                <a:ea typeface="+mn-ea"/>
              </a:rPr>
              <a:t> t=new </a:t>
            </a:r>
            <a:r>
              <a:rPr lang="en-US" altLang="zh-CN" sz="1800" dirty="0" err="1">
                <a:latin typeface="+mn-ea"/>
                <a:ea typeface="+mn-ea"/>
              </a:rPr>
              <a:t>ExceptionTest</a:t>
            </a:r>
            <a:r>
              <a:rPr lang="en-US" altLang="zh-CN" sz="1800" dirty="0">
                <a:latin typeface="+mn-ea"/>
                <a:ea typeface="+mn-ea"/>
              </a:rPr>
              <a:t>();</a:t>
            </a:r>
          </a:p>
          <a:p>
            <a:pPr lvl="1"/>
            <a:r>
              <a:rPr lang="en-US" altLang="zh-CN" sz="1800" dirty="0">
                <a:latin typeface="+mn-ea"/>
                <a:ea typeface="+mn-ea"/>
              </a:rPr>
              <a:t>t.myFunc1(); </a:t>
            </a:r>
            <a:r>
              <a:rPr lang="en-US" altLang="zh-CN" sz="1800" dirty="0">
                <a:solidFill>
                  <a:srgbClr val="0000FF"/>
                </a:solidFill>
                <a:latin typeface="+mn-ea"/>
                <a:ea typeface="+mn-ea"/>
              </a:rPr>
              <a:t>// no </a:t>
            </a:r>
            <a:r>
              <a:rPr lang="zh-CN" altLang="en-US" sz="1800" dirty="0">
                <a:solidFill>
                  <a:srgbClr val="0000FF"/>
                </a:solidFill>
                <a:latin typeface="+mn-ea"/>
                <a:ea typeface="+mn-ea"/>
              </a:rPr>
              <a:t> </a:t>
            </a:r>
            <a:r>
              <a:rPr lang="en-US" altLang="zh-CN" sz="1800" dirty="0" err="1">
                <a:solidFill>
                  <a:srgbClr val="0000FF"/>
                </a:solidFill>
                <a:latin typeface="+mn-ea"/>
                <a:ea typeface="+mn-ea"/>
              </a:rPr>
              <a:t>exeception</a:t>
            </a:r>
            <a:r>
              <a:rPr lang="en-US" altLang="zh-CN" sz="1800" dirty="0">
                <a:solidFill>
                  <a:srgbClr val="0000FF"/>
                </a:solidFill>
                <a:latin typeface="+mn-ea"/>
                <a:ea typeface="+mn-ea"/>
              </a:rPr>
              <a:t> throwed</a:t>
            </a:r>
            <a:r>
              <a:rPr lang="en-US" altLang="zh-CN" sz="1800" dirty="0">
                <a:latin typeface="+mn-ea"/>
                <a:ea typeface="+mn-ea"/>
              </a:rPr>
              <a:t>;</a:t>
            </a:r>
          </a:p>
          <a:p>
            <a:pPr lvl="1"/>
            <a:r>
              <a:rPr lang="en-US" altLang="zh-CN" sz="1800" dirty="0" err="1">
                <a:latin typeface="+mn-ea"/>
                <a:ea typeface="+mn-ea"/>
              </a:rPr>
              <a:t>System.out.println</a:t>
            </a:r>
            <a:r>
              <a:rPr lang="en-US" altLang="zh-CN" sz="1800" dirty="0">
                <a:latin typeface="+mn-ea"/>
                <a:ea typeface="+mn-ea"/>
              </a:rPr>
              <a:t>(”1. Message in try.");</a:t>
            </a:r>
          </a:p>
          <a:p>
            <a:pPr lvl="1"/>
            <a:r>
              <a:rPr lang="en-US" altLang="zh-CN" sz="1800" b="1" dirty="0">
                <a:latin typeface="+mn-ea"/>
                <a:ea typeface="+mn-ea"/>
              </a:rPr>
              <a:t>return</a:t>
            </a:r>
            <a:r>
              <a:rPr lang="en-US" altLang="zh-CN" sz="1800" dirty="0">
                <a:latin typeface="+mn-ea"/>
                <a:ea typeface="+mn-ea"/>
              </a:rPr>
              <a:t>;</a:t>
            </a:r>
          </a:p>
          <a:p>
            <a:r>
              <a:rPr lang="en-US" altLang="zh-CN" sz="1800" dirty="0">
                <a:latin typeface="+mn-ea"/>
                <a:ea typeface="+mn-ea"/>
              </a:rPr>
              <a:t>}catch(</a:t>
            </a:r>
            <a:r>
              <a:rPr lang="en-US" altLang="zh-CN" sz="1800" dirty="0" err="1">
                <a:latin typeface="+mn-ea"/>
                <a:ea typeface="+mn-ea"/>
              </a:rPr>
              <a:t>myExeception</a:t>
            </a:r>
            <a:r>
              <a:rPr lang="en-US" altLang="zh-CN" sz="1800" dirty="0">
                <a:latin typeface="+mn-ea"/>
                <a:ea typeface="+mn-ea"/>
              </a:rPr>
              <a:t> e) {</a:t>
            </a:r>
          </a:p>
          <a:p>
            <a:pPr lvl="1"/>
            <a:r>
              <a:rPr lang="en-US" altLang="zh-CN" sz="1800" dirty="0" err="1">
                <a:latin typeface="+mn-ea"/>
                <a:ea typeface="+mn-ea"/>
              </a:rPr>
              <a:t>System.out.println</a:t>
            </a:r>
            <a:r>
              <a:rPr lang="en-US" altLang="zh-CN" sz="1800" dirty="0">
                <a:latin typeface="+mn-ea"/>
                <a:ea typeface="+mn-ea"/>
              </a:rPr>
              <a:t>(”2. Catch exception in catch.");</a:t>
            </a:r>
          </a:p>
          <a:p>
            <a:r>
              <a:rPr lang="en-US" altLang="zh-CN" sz="1800" dirty="0">
                <a:latin typeface="+mn-ea"/>
                <a:ea typeface="+mn-ea"/>
              </a:rPr>
              <a:t>}</a:t>
            </a:r>
          </a:p>
          <a:p>
            <a:r>
              <a:rPr lang="en-US" altLang="zh-CN" sz="1800" dirty="0">
                <a:latin typeface="+mn-ea"/>
                <a:ea typeface="+mn-ea"/>
              </a:rPr>
              <a:t>finally {</a:t>
            </a:r>
          </a:p>
          <a:p>
            <a:pPr lvl="1"/>
            <a:r>
              <a:rPr lang="en-US" altLang="zh-CN" sz="1800" dirty="0" err="1">
                <a:latin typeface="+mn-ea"/>
                <a:ea typeface="+mn-ea"/>
              </a:rPr>
              <a:t>System.out.println</a:t>
            </a:r>
            <a:r>
              <a:rPr lang="en-US" altLang="zh-CN" sz="1800" dirty="0">
                <a:latin typeface="+mn-ea"/>
                <a:ea typeface="+mn-ea"/>
              </a:rPr>
              <a:t>(”3. Message from finally block.");</a:t>
            </a:r>
          </a:p>
          <a:p>
            <a:r>
              <a:rPr lang="en-US" altLang="zh-CN" sz="1800" dirty="0">
                <a:latin typeface="+mn-ea"/>
                <a:ea typeface="+mn-ea"/>
              </a:rPr>
              <a:t>}</a:t>
            </a:r>
          </a:p>
          <a:p>
            <a:endParaRPr kumimoji="1" lang="zh-CN" altLang="en-US" sz="1800" dirty="0">
              <a:latin typeface="+mn-ea"/>
              <a:ea typeface="+mn-ea"/>
            </a:endParaRPr>
          </a:p>
        </p:txBody>
      </p:sp>
      <p:sp>
        <p:nvSpPr>
          <p:cNvPr id="5" name="文本框 4">
            <a:extLst>
              <a:ext uri="{FF2B5EF4-FFF2-40B4-BE49-F238E27FC236}">
                <a16:creationId xmlns:a16="http://schemas.microsoft.com/office/drawing/2014/main" id="{6B29CACC-CA3D-CB42-8A17-74982F023D5D}"/>
              </a:ext>
            </a:extLst>
          </p:cNvPr>
          <p:cNvSpPr txBox="1"/>
          <p:nvPr/>
        </p:nvSpPr>
        <p:spPr>
          <a:xfrm>
            <a:off x="2339752" y="3910577"/>
            <a:ext cx="4752528" cy="1015663"/>
          </a:xfrm>
          <a:prstGeom prst="rect">
            <a:avLst/>
          </a:prstGeom>
          <a:solidFill>
            <a:schemeClr val="tx1"/>
          </a:solidFill>
        </p:spPr>
        <p:txBody>
          <a:bodyPr wrap="square" rtlCol="0">
            <a:spAutoFit/>
          </a:bodyPr>
          <a:lstStyle/>
          <a:p>
            <a:r>
              <a:rPr lang="en-US" altLang="zh-CN" sz="2000" dirty="0">
                <a:solidFill>
                  <a:schemeClr val="bg1"/>
                </a:solidFill>
              </a:rPr>
              <a:t>Message in try.</a:t>
            </a:r>
          </a:p>
          <a:p>
            <a:r>
              <a:rPr lang="en-US" altLang="zh-CN" sz="2000" dirty="0">
                <a:solidFill>
                  <a:schemeClr val="bg1"/>
                </a:solidFill>
              </a:rPr>
              <a:t>Message from finally block.</a:t>
            </a:r>
          </a:p>
          <a:p>
            <a:endParaRPr lang="en-US" altLang="zh-CN" sz="2000" dirty="0">
              <a:solidFill>
                <a:schemeClr val="bg1"/>
              </a:solidFill>
              <a:latin typeface="+mn-ea"/>
              <a:ea typeface="+mn-ea"/>
            </a:endParaRPr>
          </a:p>
        </p:txBody>
      </p:sp>
    </p:spTree>
    <p:extLst>
      <p:ext uri="{BB962C8B-B14F-4D97-AF65-F5344CB8AC3E}">
        <p14:creationId xmlns:p14="http://schemas.microsoft.com/office/powerpoint/2010/main" val="416404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26" name="Line 39">
            <a:extLst>
              <a:ext uri="{FF2B5EF4-FFF2-40B4-BE49-F238E27FC236}">
                <a16:creationId xmlns:a16="http://schemas.microsoft.com/office/drawing/2014/main" id="{04A5A99E-82E8-1A41-9117-932BB85ECB65}"/>
              </a:ext>
            </a:extLst>
          </p:cNvPr>
          <p:cNvSpPr>
            <a:spLocks noChangeShapeType="1"/>
          </p:cNvSpPr>
          <p:nvPr/>
        </p:nvSpPr>
        <p:spPr bwMode="gray">
          <a:xfrm flipH="1" flipV="1">
            <a:off x="539552" y="4318799"/>
            <a:ext cx="2267010" cy="271817"/>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9" name="AutoShape 33"/>
          <p:cNvSpPr>
            <a:spLocks noChangeArrowheads="1"/>
          </p:cNvSpPr>
          <p:nvPr/>
        </p:nvSpPr>
        <p:spPr bwMode="gray">
          <a:xfrm>
            <a:off x="2806562" y="3360106"/>
            <a:ext cx="169335" cy="1711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1" name="Line 35"/>
          <p:cNvSpPr>
            <a:spLocks noChangeShapeType="1"/>
          </p:cNvSpPr>
          <p:nvPr/>
        </p:nvSpPr>
        <p:spPr bwMode="gray">
          <a:xfrm flipH="1">
            <a:off x="0" y="3435847"/>
            <a:ext cx="2806562" cy="1154770"/>
          </a:xfrm>
          <a:prstGeom prst="line">
            <a:avLst/>
          </a:prstGeom>
          <a:noFill/>
          <a:ln w="9525">
            <a:solidFill>
              <a:srgbClr val="2676FF">
                <a:lumMod val="60000"/>
                <a:lumOff val="4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2" name="Line 36"/>
          <p:cNvSpPr>
            <a:spLocks noChangeShapeType="1"/>
          </p:cNvSpPr>
          <p:nvPr/>
        </p:nvSpPr>
        <p:spPr bwMode="gray">
          <a:xfrm flipH="1">
            <a:off x="0" y="1220348"/>
            <a:ext cx="1944566" cy="3370268"/>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3" name="Line 37"/>
          <p:cNvSpPr>
            <a:spLocks noChangeShapeType="1"/>
          </p:cNvSpPr>
          <p:nvPr/>
        </p:nvSpPr>
        <p:spPr bwMode="gray">
          <a:xfrm flipH="1">
            <a:off x="0" y="1687095"/>
            <a:ext cx="2391544" cy="2903521"/>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4" name="Line 38"/>
          <p:cNvSpPr>
            <a:spLocks noChangeShapeType="1"/>
          </p:cNvSpPr>
          <p:nvPr/>
        </p:nvSpPr>
        <p:spPr bwMode="gray">
          <a:xfrm flipH="1">
            <a:off x="-1" y="3085286"/>
            <a:ext cx="2418453" cy="1505330"/>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5" name="Line 39"/>
          <p:cNvSpPr>
            <a:spLocks noChangeShapeType="1"/>
          </p:cNvSpPr>
          <p:nvPr/>
        </p:nvSpPr>
        <p:spPr bwMode="gray">
          <a:xfrm flipH="1">
            <a:off x="0" y="4032104"/>
            <a:ext cx="2864601" cy="558513"/>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6" name="Group 40"/>
          <p:cNvGrpSpPr>
            <a:grpSpLocks/>
          </p:cNvGrpSpPr>
          <p:nvPr/>
        </p:nvGrpSpPr>
        <p:grpSpPr bwMode="auto">
          <a:xfrm>
            <a:off x="0" y="3085286"/>
            <a:ext cx="1684851" cy="1676447"/>
            <a:chOff x="0" y="2733"/>
            <a:chExt cx="1440" cy="1443"/>
          </a:xfrm>
        </p:grpSpPr>
        <p:sp>
          <p:nvSpPr>
            <p:cNvPr id="31"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3"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4"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5" name="Text Box 45"/>
            <p:cNvSpPr txBox="1">
              <a:spLocks noChangeArrowheads="1"/>
            </p:cNvSpPr>
            <p:nvPr/>
          </p:nvSpPr>
          <p:spPr bwMode="gray">
            <a:xfrm>
              <a:off x="60" y="3275"/>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1" kern="0" dirty="0">
                  <a:solidFill>
                    <a:sysClr val="window" lastClr="FFFFFF"/>
                  </a:solidFill>
                  <a:latin typeface="微软雅黑" pitchFamily="34" charset="-122"/>
                  <a:ea typeface="微软雅黑" pitchFamily="34" charset="-122"/>
                </a:rPr>
                <a:t>编程中的错误</a:t>
              </a:r>
              <a:endParaRPr kumimoji="0" lang="en-US" altLang="zh-CN" sz="2000" b="1" kern="0" dirty="0">
                <a:solidFill>
                  <a:sysClr val="window" lastClr="FFFFFF"/>
                </a:solidFill>
                <a:latin typeface="微软雅黑" pitchFamily="34" charset="-122"/>
                <a:ea typeface="微软雅黑" pitchFamily="34" charset="-122"/>
              </a:endParaRPr>
            </a:p>
          </p:txBody>
        </p:sp>
      </p:grpSp>
      <p:sp>
        <p:nvSpPr>
          <p:cNvPr id="25" name="AutoShape 55"/>
          <p:cNvSpPr>
            <a:spLocks noChangeArrowheads="1"/>
          </p:cNvSpPr>
          <p:nvPr/>
        </p:nvSpPr>
        <p:spPr bwMode="gray">
          <a:xfrm>
            <a:off x="1862694" y="760401"/>
            <a:ext cx="486841" cy="49196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36" name="组合 35"/>
          <p:cNvGrpSpPr/>
          <p:nvPr/>
        </p:nvGrpSpPr>
        <p:grpSpPr>
          <a:xfrm>
            <a:off x="70202" y="14942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错误处理</a:t>
              </a:r>
            </a:p>
          </p:txBody>
        </p:sp>
      </p:grpSp>
      <p:sp>
        <p:nvSpPr>
          <p:cNvPr id="40" name="AutoShape 32"/>
          <p:cNvSpPr>
            <a:spLocks noChangeArrowheads="1"/>
          </p:cNvSpPr>
          <p:nvPr/>
        </p:nvSpPr>
        <p:spPr bwMode="gray">
          <a:xfrm>
            <a:off x="2349536" y="2901409"/>
            <a:ext cx="239162" cy="20307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41" name="AutoShape 32"/>
          <p:cNvSpPr>
            <a:spLocks noChangeArrowheads="1"/>
          </p:cNvSpPr>
          <p:nvPr/>
        </p:nvSpPr>
        <p:spPr bwMode="gray">
          <a:xfrm>
            <a:off x="2349536" y="1457472"/>
            <a:ext cx="232468" cy="21926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42" name="AutoShape 32"/>
          <p:cNvSpPr>
            <a:spLocks noChangeArrowheads="1"/>
          </p:cNvSpPr>
          <p:nvPr/>
        </p:nvSpPr>
        <p:spPr bwMode="gray">
          <a:xfrm>
            <a:off x="2864034" y="3806524"/>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2" name="矩形 1"/>
          <p:cNvSpPr/>
          <p:nvPr/>
        </p:nvSpPr>
        <p:spPr>
          <a:xfrm>
            <a:off x="2617662" y="677899"/>
            <a:ext cx="5760641" cy="787331"/>
          </a:xfrm>
          <a:prstGeom prst="rect">
            <a:avLst/>
          </a:prstGeom>
          <a:ln>
            <a:solidFill>
              <a:srgbClr val="5089F8"/>
            </a:solidFill>
          </a:ln>
        </p:spPr>
        <p:txBody>
          <a:bodyPr wrap="square">
            <a:spAutoFit/>
          </a:bodyPr>
          <a:lstStyle/>
          <a:p>
            <a:pPr>
              <a:lnSpc>
                <a:spcPct val="150000"/>
              </a:lnSpc>
            </a:pPr>
            <a:r>
              <a:rPr kumimoji="0" lang="zh-CN" altLang="en-US" sz="1600" kern="0" dirty="0">
                <a:solidFill>
                  <a:srgbClr val="5089F8"/>
                </a:solidFill>
                <a:latin typeface="微软雅黑" pitchFamily="34" charset="-122"/>
                <a:ea typeface="微软雅黑" pitchFamily="34" charset="-122"/>
              </a:rPr>
              <a:t>编译错误： </a:t>
            </a:r>
            <a:endParaRPr kumimoji="0" lang="en-US" altLang="zh-CN" sz="1600" kern="0" dirty="0">
              <a:solidFill>
                <a:srgbClr val="5089F8"/>
              </a:solidFill>
              <a:latin typeface="微软雅黑" pitchFamily="34" charset="-122"/>
              <a:ea typeface="微软雅黑" pitchFamily="34" charset="-122"/>
            </a:endParaRPr>
          </a:p>
          <a:p>
            <a:pPr>
              <a:lnSpc>
                <a:spcPct val="150000"/>
              </a:lnSpc>
            </a:pPr>
            <a:r>
              <a:rPr kumimoji="0" lang="zh-CN" altLang="en-US" sz="1600" kern="0" dirty="0">
                <a:latin typeface="微软雅黑" pitchFamily="34" charset="-122"/>
                <a:ea typeface="微软雅黑" pitchFamily="34" charset="-122"/>
              </a:rPr>
              <a:t>由编译器发现和报告，程序员修改程序，排除错误。</a:t>
            </a:r>
            <a:endParaRPr lang="zh-CN" altLang="en-US" sz="1600" dirty="0"/>
          </a:p>
        </p:txBody>
      </p:sp>
      <p:sp>
        <p:nvSpPr>
          <p:cNvPr id="3" name="矩形 2"/>
          <p:cNvSpPr/>
          <p:nvPr/>
        </p:nvSpPr>
        <p:spPr>
          <a:xfrm>
            <a:off x="3178648" y="2344504"/>
            <a:ext cx="5760640" cy="2289409"/>
          </a:xfrm>
          <a:prstGeom prst="rect">
            <a:avLst/>
          </a:prstGeom>
          <a:ln>
            <a:solidFill>
              <a:srgbClr val="5089F8"/>
            </a:solidFill>
          </a:ln>
        </p:spPr>
        <p:txBody>
          <a:bodyPr wrap="square">
            <a:spAutoFit/>
          </a:bodyPr>
          <a:lstStyle/>
          <a:p>
            <a:pPr>
              <a:lnSpc>
                <a:spcPct val="150000"/>
              </a:lnSpc>
              <a:spcBef>
                <a:spcPct val="40000"/>
              </a:spcBef>
              <a:buFontTx/>
              <a:buNone/>
            </a:pPr>
            <a:r>
              <a:rPr kumimoji="0" lang="zh-CN" altLang="en-US" sz="1600" kern="0" dirty="0">
                <a:solidFill>
                  <a:srgbClr val="5089F8"/>
                </a:solidFill>
                <a:latin typeface="微软雅黑" pitchFamily="34" charset="-122"/>
                <a:ea typeface="微软雅黑" pitchFamily="34" charset="-122"/>
              </a:rPr>
              <a:t>运行错误：程序在运行时发生的错误</a:t>
            </a:r>
            <a:endParaRPr kumimoji="0" lang="en-US" altLang="zh-CN" sz="1600" kern="0" dirty="0">
              <a:latin typeface="微软雅黑" pitchFamily="34" charset="-122"/>
              <a:ea typeface="微软雅黑" pitchFamily="34" charset="-122"/>
            </a:endParaRPr>
          </a:p>
          <a:p>
            <a:pPr marL="285750" indent="-285750">
              <a:lnSpc>
                <a:spcPct val="150000"/>
              </a:lnSpc>
              <a:spcBef>
                <a:spcPct val="40000"/>
              </a:spcBef>
              <a:buFont typeface="Wingdings" pitchFamily="2" charset="2"/>
              <a:buChar char="l"/>
            </a:pPr>
            <a:r>
              <a:rPr kumimoji="0" lang="zh-CN" altLang="en-US" sz="1600" kern="0" dirty="0">
                <a:latin typeface="微软雅黑" pitchFamily="34" charset="-122"/>
                <a:ea typeface="微软雅黑" pitchFamily="34" charset="-122"/>
              </a:rPr>
              <a:t>尽量避免，但当发生时应尽量做到：</a:t>
            </a:r>
            <a:endParaRPr kumimoji="0" lang="en-US" altLang="zh-CN" sz="1600" kern="0" dirty="0">
              <a:latin typeface="微软雅黑" pitchFamily="34" charset="-122"/>
              <a:ea typeface="微软雅黑" pitchFamily="34" charset="-122"/>
            </a:endParaRPr>
          </a:p>
          <a:p>
            <a:pPr marL="742950" lvl="1" indent="-285750">
              <a:lnSpc>
                <a:spcPct val="150000"/>
              </a:lnSpc>
              <a:spcBef>
                <a:spcPct val="40000"/>
              </a:spcBef>
              <a:buFont typeface="Wingdings" pitchFamily="2" charset="2"/>
              <a:buChar char="Ø"/>
            </a:pPr>
            <a:r>
              <a:rPr kumimoji="0" lang="zh-CN" altLang="en-US" sz="1600" kern="0" dirty="0">
                <a:latin typeface="微软雅黑" pitchFamily="34" charset="-122"/>
                <a:ea typeface="微软雅黑" pitchFamily="34" charset="-122"/>
              </a:rPr>
              <a:t>尽量向用户报告错误产生的原因；</a:t>
            </a:r>
            <a:endParaRPr kumimoji="0" lang="en-US" altLang="zh-CN" sz="1600" kern="0" dirty="0">
              <a:latin typeface="微软雅黑" pitchFamily="34" charset="-122"/>
              <a:ea typeface="微软雅黑" pitchFamily="34" charset="-122"/>
            </a:endParaRPr>
          </a:p>
          <a:p>
            <a:pPr marL="742950" lvl="1" indent="-285750">
              <a:lnSpc>
                <a:spcPct val="150000"/>
              </a:lnSpc>
              <a:spcBef>
                <a:spcPct val="40000"/>
              </a:spcBef>
              <a:buFont typeface="Wingdings" pitchFamily="2" charset="2"/>
              <a:buChar char="Ø"/>
            </a:pPr>
            <a:r>
              <a:rPr kumimoji="0" lang="zh-CN" altLang="en-US" sz="1600" kern="0" dirty="0">
                <a:latin typeface="微软雅黑" pitchFamily="34" charset="-122"/>
                <a:ea typeface="微软雅黑" pitchFamily="34" charset="-122"/>
              </a:rPr>
              <a:t>返回到一个安全状态，允许用户再次尝试；</a:t>
            </a:r>
            <a:endParaRPr kumimoji="0" lang="en-US" altLang="zh-CN" sz="1600" kern="0" dirty="0">
              <a:latin typeface="微软雅黑" pitchFamily="34" charset="-122"/>
              <a:ea typeface="微软雅黑" pitchFamily="34" charset="-122"/>
            </a:endParaRPr>
          </a:p>
          <a:p>
            <a:pPr marL="742950" lvl="1" indent="-285750">
              <a:lnSpc>
                <a:spcPct val="150000"/>
              </a:lnSpc>
              <a:spcBef>
                <a:spcPct val="40000"/>
              </a:spcBef>
              <a:buFont typeface="Wingdings" pitchFamily="2" charset="2"/>
              <a:buChar char="Ø"/>
            </a:pPr>
            <a:r>
              <a:rPr kumimoji="0" lang="zh-CN" altLang="en-US" sz="1600" kern="0" dirty="0">
                <a:latin typeface="微软雅黑" pitchFamily="34" charset="-122"/>
                <a:ea typeface="微软雅黑" pitchFamily="34" charset="-122"/>
              </a:rPr>
              <a:t>尽可能保存已完成的工作，安全退出。</a:t>
            </a:r>
          </a:p>
        </p:txBody>
      </p:sp>
      <p:sp>
        <p:nvSpPr>
          <p:cNvPr id="24" name="AutoShape 32">
            <a:extLst>
              <a:ext uri="{FF2B5EF4-FFF2-40B4-BE49-F238E27FC236}">
                <a16:creationId xmlns:a16="http://schemas.microsoft.com/office/drawing/2014/main" id="{FAC19883-4A14-1D4B-918A-F69C3EB16288}"/>
              </a:ext>
            </a:extLst>
          </p:cNvPr>
          <p:cNvSpPr>
            <a:spLocks noChangeArrowheads="1"/>
          </p:cNvSpPr>
          <p:nvPr/>
        </p:nvSpPr>
        <p:spPr bwMode="gray">
          <a:xfrm>
            <a:off x="2894745" y="4549476"/>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Tree>
    <p:extLst>
      <p:ext uri="{BB962C8B-B14F-4D97-AF65-F5344CB8AC3E}">
        <p14:creationId xmlns:p14="http://schemas.microsoft.com/office/powerpoint/2010/main" val="426076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728890A-89BE-7E4D-B47A-6AAE2B1B7B29}"/>
              </a:ext>
            </a:extLst>
          </p:cNvPr>
          <p:cNvSpPr txBox="1"/>
          <p:nvPr/>
        </p:nvSpPr>
        <p:spPr>
          <a:xfrm>
            <a:off x="539552" y="483518"/>
            <a:ext cx="1500732" cy="461665"/>
          </a:xfrm>
          <a:prstGeom prst="rect">
            <a:avLst/>
          </a:prstGeom>
          <a:noFill/>
        </p:spPr>
        <p:txBody>
          <a:bodyPr wrap="none" rtlCol="0">
            <a:spAutoFit/>
          </a:bodyPr>
          <a:lstStyle/>
          <a:p>
            <a:r>
              <a:rPr kumimoji="1" lang="en-US" altLang="zh-CN" b="1" dirty="0"/>
              <a:t>Example2</a:t>
            </a:r>
            <a:endParaRPr kumimoji="1" lang="zh-CN" altLang="en-US" dirty="0"/>
          </a:p>
        </p:txBody>
      </p:sp>
      <p:sp>
        <p:nvSpPr>
          <p:cNvPr id="4" name="文本框 3">
            <a:extLst>
              <a:ext uri="{FF2B5EF4-FFF2-40B4-BE49-F238E27FC236}">
                <a16:creationId xmlns:a16="http://schemas.microsoft.com/office/drawing/2014/main" id="{048917A0-67FD-634D-AFA9-8579ED47340B}"/>
              </a:ext>
            </a:extLst>
          </p:cNvPr>
          <p:cNvSpPr txBox="1"/>
          <p:nvPr/>
        </p:nvSpPr>
        <p:spPr>
          <a:xfrm>
            <a:off x="555432" y="1002089"/>
            <a:ext cx="6213687" cy="3416320"/>
          </a:xfrm>
          <a:prstGeom prst="rect">
            <a:avLst/>
          </a:prstGeom>
          <a:noFill/>
        </p:spPr>
        <p:txBody>
          <a:bodyPr wrap="square" rtlCol="0">
            <a:spAutoFit/>
          </a:bodyPr>
          <a:lstStyle/>
          <a:p>
            <a:r>
              <a:rPr lang="en-US" altLang="zh-CN" sz="1800" dirty="0">
                <a:latin typeface="+mn-ea"/>
                <a:ea typeface="+mn-ea"/>
              </a:rPr>
              <a:t>try {</a:t>
            </a:r>
          </a:p>
          <a:p>
            <a:pPr lvl="1"/>
            <a:r>
              <a:rPr lang="en-US" altLang="zh-CN" sz="1800" dirty="0" err="1">
                <a:latin typeface="+mn-ea"/>
                <a:ea typeface="+mn-ea"/>
              </a:rPr>
              <a:t>ExceptionTest</a:t>
            </a:r>
            <a:r>
              <a:rPr lang="en-US" altLang="zh-CN" sz="1800" dirty="0">
                <a:latin typeface="+mn-ea"/>
                <a:ea typeface="+mn-ea"/>
              </a:rPr>
              <a:t> t=new </a:t>
            </a:r>
            <a:r>
              <a:rPr lang="en-US" altLang="zh-CN" sz="1800" dirty="0" err="1">
                <a:latin typeface="+mn-ea"/>
                <a:ea typeface="+mn-ea"/>
              </a:rPr>
              <a:t>ExceptionTest</a:t>
            </a:r>
            <a:r>
              <a:rPr lang="en-US" altLang="zh-CN" sz="1800" dirty="0">
                <a:latin typeface="+mn-ea"/>
                <a:ea typeface="+mn-ea"/>
              </a:rPr>
              <a:t>();</a:t>
            </a:r>
          </a:p>
          <a:p>
            <a:pPr lvl="1"/>
            <a:r>
              <a:rPr lang="en-US" altLang="zh-CN" sz="1800" dirty="0">
                <a:latin typeface="+mn-ea"/>
                <a:ea typeface="+mn-ea"/>
              </a:rPr>
              <a:t>t.myFunc1(); </a:t>
            </a:r>
            <a:r>
              <a:rPr lang="en-US" altLang="zh-CN" sz="1800" dirty="0">
                <a:solidFill>
                  <a:srgbClr val="0000FF"/>
                </a:solidFill>
                <a:latin typeface="+mn-ea"/>
                <a:ea typeface="+mn-ea"/>
              </a:rPr>
              <a:t>// throw </a:t>
            </a:r>
            <a:r>
              <a:rPr lang="en-US" altLang="zh-CN" sz="1800" dirty="0" err="1">
                <a:solidFill>
                  <a:srgbClr val="0000FF"/>
                </a:solidFill>
                <a:latin typeface="+mn-ea"/>
                <a:ea typeface="+mn-ea"/>
              </a:rPr>
              <a:t>myExeception</a:t>
            </a:r>
            <a:r>
              <a:rPr lang="en-US" altLang="zh-CN" sz="1800" dirty="0">
                <a:latin typeface="+mn-ea"/>
                <a:ea typeface="+mn-ea"/>
              </a:rPr>
              <a:t>;</a:t>
            </a:r>
          </a:p>
          <a:p>
            <a:pPr lvl="1"/>
            <a:r>
              <a:rPr lang="en-US" altLang="zh-CN" sz="1800" dirty="0" err="1">
                <a:latin typeface="+mn-ea"/>
                <a:ea typeface="+mn-ea"/>
              </a:rPr>
              <a:t>System.out.println</a:t>
            </a:r>
            <a:r>
              <a:rPr lang="en-US" altLang="zh-CN" sz="1800" dirty="0">
                <a:latin typeface="+mn-ea"/>
                <a:ea typeface="+mn-ea"/>
              </a:rPr>
              <a:t>(”1. Message in try.");</a:t>
            </a:r>
          </a:p>
          <a:p>
            <a:r>
              <a:rPr lang="en-US" altLang="zh-CN" sz="1800" dirty="0">
                <a:latin typeface="+mn-ea"/>
                <a:ea typeface="+mn-ea"/>
              </a:rPr>
              <a:t>}catch(</a:t>
            </a:r>
            <a:r>
              <a:rPr lang="en-US" altLang="zh-CN" sz="1800" dirty="0" err="1">
                <a:latin typeface="+mn-ea"/>
                <a:ea typeface="+mn-ea"/>
              </a:rPr>
              <a:t>myExeception</a:t>
            </a:r>
            <a:r>
              <a:rPr lang="en-US" altLang="zh-CN" sz="1800" dirty="0">
                <a:latin typeface="+mn-ea"/>
                <a:ea typeface="+mn-ea"/>
              </a:rPr>
              <a:t> e) {</a:t>
            </a:r>
          </a:p>
          <a:p>
            <a:pPr lvl="1"/>
            <a:r>
              <a:rPr lang="en-US" altLang="zh-CN" sz="1800" dirty="0" err="1">
                <a:latin typeface="+mn-ea"/>
                <a:ea typeface="+mn-ea"/>
              </a:rPr>
              <a:t>System.out.println</a:t>
            </a:r>
            <a:r>
              <a:rPr lang="en-US" altLang="zh-CN" sz="1800" dirty="0">
                <a:latin typeface="+mn-ea"/>
                <a:ea typeface="+mn-ea"/>
              </a:rPr>
              <a:t>(”2. Catch exception in catch.");</a:t>
            </a:r>
          </a:p>
          <a:p>
            <a:pPr lvl="1"/>
            <a:r>
              <a:rPr lang="en-US" altLang="zh-CN" sz="1800" b="1" dirty="0">
                <a:latin typeface="+mn-ea"/>
                <a:ea typeface="+mn-ea"/>
              </a:rPr>
              <a:t>return</a:t>
            </a:r>
            <a:r>
              <a:rPr lang="en-US" altLang="zh-CN" sz="1800" dirty="0">
                <a:latin typeface="+mn-ea"/>
                <a:ea typeface="+mn-ea"/>
              </a:rPr>
              <a:t>;</a:t>
            </a:r>
          </a:p>
          <a:p>
            <a:r>
              <a:rPr lang="en-US" altLang="zh-CN" sz="1800" dirty="0">
                <a:latin typeface="+mn-ea"/>
                <a:ea typeface="+mn-ea"/>
              </a:rPr>
              <a:t>}finally {</a:t>
            </a:r>
          </a:p>
          <a:p>
            <a:pPr lvl="1"/>
            <a:r>
              <a:rPr lang="en-US" altLang="zh-CN" sz="1800" dirty="0" err="1">
                <a:latin typeface="+mn-ea"/>
                <a:ea typeface="+mn-ea"/>
              </a:rPr>
              <a:t>System.out.println</a:t>
            </a:r>
            <a:r>
              <a:rPr lang="en-US" altLang="zh-CN" sz="1800" dirty="0">
                <a:latin typeface="+mn-ea"/>
                <a:ea typeface="+mn-ea"/>
              </a:rPr>
              <a:t>(”3. Message from finally block.");</a:t>
            </a:r>
          </a:p>
          <a:p>
            <a:r>
              <a:rPr lang="en-US" altLang="zh-CN" sz="1800" dirty="0">
                <a:latin typeface="+mn-ea"/>
                <a:ea typeface="+mn-ea"/>
              </a:rPr>
              <a:t>}</a:t>
            </a:r>
          </a:p>
          <a:p>
            <a:endParaRPr kumimoji="1" lang="zh-CN" altLang="en-US" sz="1800" dirty="0">
              <a:latin typeface="+mn-ea"/>
              <a:ea typeface="+mn-ea"/>
            </a:endParaRPr>
          </a:p>
        </p:txBody>
      </p:sp>
      <p:sp>
        <p:nvSpPr>
          <p:cNvPr id="5" name="文本框 4">
            <a:extLst>
              <a:ext uri="{FF2B5EF4-FFF2-40B4-BE49-F238E27FC236}">
                <a16:creationId xmlns:a16="http://schemas.microsoft.com/office/drawing/2014/main" id="{6B29CACC-CA3D-CB42-8A17-74982F023D5D}"/>
              </a:ext>
            </a:extLst>
          </p:cNvPr>
          <p:cNvSpPr txBox="1"/>
          <p:nvPr/>
        </p:nvSpPr>
        <p:spPr>
          <a:xfrm>
            <a:off x="2483768" y="3967483"/>
            <a:ext cx="4752528" cy="1015663"/>
          </a:xfrm>
          <a:prstGeom prst="rect">
            <a:avLst/>
          </a:prstGeom>
          <a:solidFill>
            <a:schemeClr val="tx1"/>
          </a:solidFill>
        </p:spPr>
        <p:txBody>
          <a:bodyPr wrap="square" rtlCol="0">
            <a:spAutoFit/>
          </a:bodyPr>
          <a:lstStyle/>
          <a:p>
            <a:r>
              <a:rPr lang="en-US" altLang="zh-CN" sz="2000" dirty="0">
                <a:solidFill>
                  <a:schemeClr val="bg1"/>
                </a:solidFill>
                <a:latin typeface="+mn-ea"/>
                <a:ea typeface="+mn-ea"/>
              </a:rPr>
              <a:t>Catch exception in catch.</a:t>
            </a:r>
          </a:p>
          <a:p>
            <a:r>
              <a:rPr lang="en-US" altLang="zh-CN" sz="2000" dirty="0">
                <a:solidFill>
                  <a:schemeClr val="bg1"/>
                </a:solidFill>
                <a:latin typeface="+mn-ea"/>
                <a:ea typeface="+mn-ea"/>
              </a:rPr>
              <a:t>Message from finally block.</a:t>
            </a:r>
          </a:p>
          <a:p>
            <a:endParaRPr lang="en-US" altLang="zh-CN" sz="2000" dirty="0">
              <a:solidFill>
                <a:schemeClr val="bg1"/>
              </a:solidFill>
            </a:endParaRPr>
          </a:p>
        </p:txBody>
      </p:sp>
    </p:spTree>
    <p:extLst>
      <p:ext uri="{BB962C8B-B14F-4D97-AF65-F5344CB8AC3E}">
        <p14:creationId xmlns:p14="http://schemas.microsoft.com/office/powerpoint/2010/main" val="13584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36" name="组合 35"/>
          <p:cNvGrpSpPr/>
          <p:nvPr/>
        </p:nvGrpSpPr>
        <p:grpSpPr>
          <a:xfrm>
            <a:off x="70202" y="14942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编译与运行错误</a:t>
              </a:r>
            </a:p>
          </p:txBody>
        </p:sp>
      </p:grpSp>
      <p:sp>
        <p:nvSpPr>
          <p:cNvPr id="5" name="文档 4">
            <a:extLst>
              <a:ext uri="{FF2B5EF4-FFF2-40B4-BE49-F238E27FC236}">
                <a16:creationId xmlns:a16="http://schemas.microsoft.com/office/drawing/2014/main" id="{54619EBF-1CD1-531B-856B-696DAE591AC6}"/>
              </a:ext>
            </a:extLst>
          </p:cNvPr>
          <p:cNvSpPr/>
          <p:nvPr/>
        </p:nvSpPr>
        <p:spPr bwMode="auto">
          <a:xfrm>
            <a:off x="179237" y="1292521"/>
            <a:ext cx="981839" cy="1012193"/>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altLang="zh-CN" sz="1600" dirty="0"/>
              <a:t>java</a:t>
            </a:r>
            <a:endParaRPr lang="zh-CN" altLang="en-US" sz="1600" dirty="0"/>
          </a:p>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a:t>源程序</a:t>
            </a:r>
            <a:endParaRPr kumimoji="1" lang="zh-CN" altLang="en-US" sz="1600" b="0" i="0" u="none" strike="noStrike" cap="none" normalizeH="0" baseline="0" dirty="0">
              <a:ln>
                <a:noFill/>
              </a:ln>
              <a:solidFill>
                <a:schemeClr val="tx1"/>
              </a:solidFill>
              <a:effectLst/>
            </a:endParaRPr>
          </a:p>
        </p:txBody>
      </p:sp>
      <p:sp>
        <p:nvSpPr>
          <p:cNvPr id="6" name="流程 5">
            <a:extLst>
              <a:ext uri="{FF2B5EF4-FFF2-40B4-BE49-F238E27FC236}">
                <a16:creationId xmlns:a16="http://schemas.microsoft.com/office/drawing/2014/main" id="{3E48E36D-BFA2-9B8D-81F1-190762090926}"/>
              </a:ext>
            </a:extLst>
          </p:cNvPr>
          <p:cNvSpPr/>
          <p:nvPr/>
        </p:nvSpPr>
        <p:spPr bwMode="auto">
          <a:xfrm>
            <a:off x="1988141" y="1362489"/>
            <a:ext cx="927675" cy="859558"/>
          </a:xfrm>
          <a:prstGeom prst="flowChart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a:t>编译</a:t>
            </a:r>
            <a:endParaRPr lang="en-US" altLang="zh-CN" sz="1600" dirty="0"/>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compile</a:t>
            </a:r>
            <a:endParaRPr kumimoji="1" lang="zh-CN" altLang="en-US" sz="1600" b="0" i="0" u="none" strike="noStrike" cap="none" normalizeH="0" baseline="0" dirty="0">
              <a:ln>
                <a:noFill/>
              </a:ln>
              <a:solidFill>
                <a:schemeClr val="tx1"/>
              </a:solidFill>
              <a:effectLst/>
              <a:latin typeface="Times New Roman" pitchFamily="18" charset="0"/>
              <a:ea typeface="宋体" pitchFamily="2" charset="-122"/>
            </a:endParaRPr>
          </a:p>
        </p:txBody>
      </p:sp>
      <p:sp>
        <p:nvSpPr>
          <p:cNvPr id="8" name="决策 7">
            <a:extLst>
              <a:ext uri="{FF2B5EF4-FFF2-40B4-BE49-F238E27FC236}">
                <a16:creationId xmlns:a16="http://schemas.microsoft.com/office/drawing/2014/main" id="{96985C78-DBDC-59D9-A709-89C73EFF5526}"/>
              </a:ext>
            </a:extLst>
          </p:cNvPr>
          <p:cNvSpPr/>
          <p:nvPr/>
        </p:nvSpPr>
        <p:spPr bwMode="auto">
          <a:xfrm>
            <a:off x="3384704" y="1415520"/>
            <a:ext cx="1272089" cy="753496"/>
          </a:xfrm>
          <a:prstGeom prst="flowChartDecisio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rPr>
              <a:t>编译错误</a:t>
            </a:r>
          </a:p>
        </p:txBody>
      </p:sp>
      <p:cxnSp>
        <p:nvCxnSpPr>
          <p:cNvPr id="17" name="曲线连接符 16">
            <a:extLst>
              <a:ext uri="{FF2B5EF4-FFF2-40B4-BE49-F238E27FC236}">
                <a16:creationId xmlns:a16="http://schemas.microsoft.com/office/drawing/2014/main" id="{657A9B64-566E-3D9E-9BD3-F00FB1CAC4D1}"/>
              </a:ext>
            </a:extLst>
          </p:cNvPr>
          <p:cNvCxnSpPr>
            <a:cxnSpLocks/>
            <a:stCxn id="8" idx="2"/>
            <a:endCxn id="5" idx="2"/>
          </p:cNvCxnSpPr>
          <p:nvPr/>
        </p:nvCxnSpPr>
        <p:spPr bwMode="auto">
          <a:xfrm rot="5400000">
            <a:off x="2311063" y="528110"/>
            <a:ext cx="68781" cy="3350592"/>
          </a:xfrm>
          <a:prstGeom prst="curvedConnector3">
            <a:avLst>
              <a:gd name="adj1" fmla="val 529649"/>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线箭头连接符 19">
            <a:extLst>
              <a:ext uri="{FF2B5EF4-FFF2-40B4-BE49-F238E27FC236}">
                <a16:creationId xmlns:a16="http://schemas.microsoft.com/office/drawing/2014/main" id="{30C02C11-820A-526F-21B8-813B79050561}"/>
              </a:ext>
            </a:extLst>
          </p:cNvPr>
          <p:cNvCxnSpPr>
            <a:stCxn id="6" idx="3"/>
            <a:endCxn id="8" idx="1"/>
          </p:cNvCxnSpPr>
          <p:nvPr/>
        </p:nvCxnSpPr>
        <p:spPr bwMode="auto">
          <a:xfrm>
            <a:off x="2915816" y="1792268"/>
            <a:ext cx="4688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文本框 42">
            <a:extLst>
              <a:ext uri="{FF2B5EF4-FFF2-40B4-BE49-F238E27FC236}">
                <a16:creationId xmlns:a16="http://schemas.microsoft.com/office/drawing/2014/main" id="{1E3DD88D-A59F-3034-C719-5440442551D8}"/>
              </a:ext>
            </a:extLst>
          </p:cNvPr>
          <p:cNvSpPr txBox="1"/>
          <p:nvPr/>
        </p:nvSpPr>
        <p:spPr>
          <a:xfrm>
            <a:off x="1939543" y="2592444"/>
            <a:ext cx="1274246" cy="338554"/>
          </a:xfrm>
          <a:prstGeom prst="rect">
            <a:avLst/>
          </a:prstGeom>
          <a:noFill/>
        </p:spPr>
        <p:txBody>
          <a:bodyPr wrap="square" rtlCol="0">
            <a:spAutoFit/>
          </a:bodyPr>
          <a:lstStyle/>
          <a:p>
            <a:r>
              <a:rPr kumimoji="1" lang="zh-CN" altLang="en-US" sz="1600" dirty="0"/>
              <a:t>错误提示</a:t>
            </a:r>
          </a:p>
        </p:txBody>
      </p:sp>
      <p:sp>
        <p:nvSpPr>
          <p:cNvPr id="44" name="矩形 43">
            <a:extLst>
              <a:ext uri="{FF2B5EF4-FFF2-40B4-BE49-F238E27FC236}">
                <a16:creationId xmlns:a16="http://schemas.microsoft.com/office/drawing/2014/main" id="{BD906A68-8E46-661C-BE35-48A64CED9EB3}"/>
              </a:ext>
            </a:extLst>
          </p:cNvPr>
          <p:cNvSpPr/>
          <p:nvPr/>
        </p:nvSpPr>
        <p:spPr bwMode="auto">
          <a:xfrm>
            <a:off x="5508104" y="1521449"/>
            <a:ext cx="1172654" cy="54163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rPr>
              <a:t>运行</a:t>
            </a:r>
          </a:p>
        </p:txBody>
      </p:sp>
      <p:sp>
        <p:nvSpPr>
          <p:cNvPr id="45" name="决策 44">
            <a:extLst>
              <a:ext uri="{FF2B5EF4-FFF2-40B4-BE49-F238E27FC236}">
                <a16:creationId xmlns:a16="http://schemas.microsoft.com/office/drawing/2014/main" id="{AEDCFBA3-098C-F9FE-FE57-8D1609010098}"/>
              </a:ext>
            </a:extLst>
          </p:cNvPr>
          <p:cNvSpPr/>
          <p:nvPr/>
        </p:nvSpPr>
        <p:spPr bwMode="auto">
          <a:xfrm>
            <a:off x="5340037" y="2685717"/>
            <a:ext cx="1532816" cy="575099"/>
          </a:xfrm>
          <a:prstGeom prst="flowChartDecisio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rPr>
              <a:t>运行错误</a:t>
            </a:r>
          </a:p>
        </p:txBody>
      </p:sp>
      <p:cxnSp>
        <p:nvCxnSpPr>
          <p:cNvPr id="47" name="直线箭头连接符 46">
            <a:extLst>
              <a:ext uri="{FF2B5EF4-FFF2-40B4-BE49-F238E27FC236}">
                <a16:creationId xmlns:a16="http://schemas.microsoft.com/office/drawing/2014/main" id="{732B22CA-384E-8385-2855-7002DE68B78A}"/>
              </a:ext>
            </a:extLst>
          </p:cNvPr>
          <p:cNvCxnSpPr>
            <a:stCxn id="44" idx="2"/>
            <a:endCxn id="45" idx="0"/>
          </p:cNvCxnSpPr>
          <p:nvPr/>
        </p:nvCxnSpPr>
        <p:spPr bwMode="auto">
          <a:xfrm>
            <a:off x="6094431" y="2063087"/>
            <a:ext cx="12014" cy="6226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曲线连接符 61">
            <a:extLst>
              <a:ext uri="{FF2B5EF4-FFF2-40B4-BE49-F238E27FC236}">
                <a16:creationId xmlns:a16="http://schemas.microsoft.com/office/drawing/2014/main" id="{76B9847B-7C38-E4B3-F85D-EB0ED387FFFD}"/>
              </a:ext>
            </a:extLst>
          </p:cNvPr>
          <p:cNvCxnSpPr>
            <a:stCxn id="8" idx="3"/>
            <a:endCxn id="44" idx="1"/>
          </p:cNvCxnSpPr>
          <p:nvPr/>
        </p:nvCxnSpPr>
        <p:spPr bwMode="auto">
          <a:xfrm>
            <a:off x="4656793" y="1792268"/>
            <a:ext cx="851311" cy="12700"/>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曲线连接符 65">
            <a:extLst>
              <a:ext uri="{FF2B5EF4-FFF2-40B4-BE49-F238E27FC236}">
                <a16:creationId xmlns:a16="http://schemas.microsoft.com/office/drawing/2014/main" id="{E4721DD1-927C-F242-D6D8-692930A19EC5}"/>
              </a:ext>
            </a:extLst>
          </p:cNvPr>
          <p:cNvCxnSpPr>
            <a:stCxn id="45" idx="3"/>
            <a:endCxn id="98" idx="1"/>
          </p:cNvCxnSpPr>
          <p:nvPr/>
        </p:nvCxnSpPr>
        <p:spPr bwMode="auto">
          <a:xfrm flipV="1">
            <a:off x="6872853" y="2973266"/>
            <a:ext cx="1299547" cy="1"/>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终止符 66">
            <a:extLst>
              <a:ext uri="{FF2B5EF4-FFF2-40B4-BE49-F238E27FC236}">
                <a16:creationId xmlns:a16="http://schemas.microsoft.com/office/drawing/2014/main" id="{70DDAF6E-6656-481B-CD77-865730BDDBEC}"/>
              </a:ext>
            </a:extLst>
          </p:cNvPr>
          <p:cNvSpPr/>
          <p:nvPr/>
        </p:nvSpPr>
        <p:spPr bwMode="auto">
          <a:xfrm>
            <a:off x="3504665" y="4083915"/>
            <a:ext cx="1152128" cy="514730"/>
          </a:xfrm>
          <a:prstGeom prst="flowChartTermina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rPr>
              <a:t>异常</a:t>
            </a:r>
          </a:p>
        </p:txBody>
      </p:sp>
      <p:sp>
        <p:nvSpPr>
          <p:cNvPr id="68" name="终止符 67">
            <a:extLst>
              <a:ext uri="{FF2B5EF4-FFF2-40B4-BE49-F238E27FC236}">
                <a16:creationId xmlns:a16="http://schemas.microsoft.com/office/drawing/2014/main" id="{B58BCA35-1BAD-5360-0EBB-05CBBE487E75}"/>
              </a:ext>
            </a:extLst>
          </p:cNvPr>
          <p:cNvSpPr/>
          <p:nvPr/>
        </p:nvSpPr>
        <p:spPr bwMode="auto">
          <a:xfrm>
            <a:off x="6534936" y="3736556"/>
            <a:ext cx="1277424" cy="514730"/>
          </a:xfrm>
          <a:prstGeom prst="flowChartTermina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rPr>
              <a:t>错误</a:t>
            </a:r>
          </a:p>
        </p:txBody>
      </p:sp>
      <p:cxnSp>
        <p:nvCxnSpPr>
          <p:cNvPr id="71" name="曲线连接符 70">
            <a:extLst>
              <a:ext uri="{FF2B5EF4-FFF2-40B4-BE49-F238E27FC236}">
                <a16:creationId xmlns:a16="http://schemas.microsoft.com/office/drawing/2014/main" id="{62E34D70-F01D-CB5B-2782-3BFE6BBC2E9D}"/>
              </a:ext>
            </a:extLst>
          </p:cNvPr>
          <p:cNvCxnSpPr>
            <a:cxnSpLocks/>
            <a:stCxn id="67" idx="0"/>
            <a:endCxn id="44" idx="1"/>
          </p:cNvCxnSpPr>
          <p:nvPr/>
        </p:nvCxnSpPr>
        <p:spPr bwMode="auto">
          <a:xfrm rot="5400000" flipH="1" flipV="1">
            <a:off x="3648593" y="2224405"/>
            <a:ext cx="2291647" cy="1427375"/>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曲线连接符 72">
            <a:extLst>
              <a:ext uri="{FF2B5EF4-FFF2-40B4-BE49-F238E27FC236}">
                <a16:creationId xmlns:a16="http://schemas.microsoft.com/office/drawing/2014/main" id="{70404621-4D75-178E-5FD3-5F836F57BE88}"/>
              </a:ext>
            </a:extLst>
          </p:cNvPr>
          <p:cNvCxnSpPr>
            <a:cxnSpLocks/>
            <a:stCxn id="45" idx="2"/>
            <a:endCxn id="67" idx="3"/>
          </p:cNvCxnSpPr>
          <p:nvPr/>
        </p:nvCxnSpPr>
        <p:spPr bwMode="auto">
          <a:xfrm rot="5400000">
            <a:off x="4841387" y="3076222"/>
            <a:ext cx="1080464" cy="1449652"/>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曲线连接符 74">
            <a:extLst>
              <a:ext uri="{FF2B5EF4-FFF2-40B4-BE49-F238E27FC236}">
                <a16:creationId xmlns:a16="http://schemas.microsoft.com/office/drawing/2014/main" id="{9E003424-FEDE-1943-0E5A-EB6DCBC45ABA}"/>
              </a:ext>
            </a:extLst>
          </p:cNvPr>
          <p:cNvCxnSpPr>
            <a:stCxn id="45" idx="2"/>
            <a:endCxn id="68" idx="1"/>
          </p:cNvCxnSpPr>
          <p:nvPr/>
        </p:nvCxnSpPr>
        <p:spPr bwMode="auto">
          <a:xfrm rot="16200000" flipH="1">
            <a:off x="5954138" y="3413122"/>
            <a:ext cx="733105" cy="428491"/>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文本框 80">
            <a:extLst>
              <a:ext uri="{FF2B5EF4-FFF2-40B4-BE49-F238E27FC236}">
                <a16:creationId xmlns:a16="http://schemas.microsoft.com/office/drawing/2014/main" id="{ABCFC6DA-A46A-6222-96B8-3B07D2281EA0}"/>
              </a:ext>
            </a:extLst>
          </p:cNvPr>
          <p:cNvSpPr txBox="1"/>
          <p:nvPr/>
        </p:nvSpPr>
        <p:spPr>
          <a:xfrm>
            <a:off x="7105611" y="2533732"/>
            <a:ext cx="800219" cy="461665"/>
          </a:xfrm>
          <a:prstGeom prst="rect">
            <a:avLst/>
          </a:prstGeom>
          <a:noFill/>
        </p:spPr>
        <p:txBody>
          <a:bodyPr wrap="none" rtlCol="0">
            <a:spAutoFit/>
          </a:bodyPr>
          <a:lstStyle/>
          <a:p>
            <a:r>
              <a:rPr lang="zh-CN" altLang="en-US" dirty="0"/>
              <a:t>完美</a:t>
            </a:r>
            <a:endParaRPr kumimoji="1" lang="zh-CN" altLang="en-US" dirty="0"/>
          </a:p>
        </p:txBody>
      </p:sp>
      <p:sp>
        <p:nvSpPr>
          <p:cNvPr id="82" name="文本框 81">
            <a:extLst>
              <a:ext uri="{FF2B5EF4-FFF2-40B4-BE49-F238E27FC236}">
                <a16:creationId xmlns:a16="http://schemas.microsoft.com/office/drawing/2014/main" id="{B9513BA6-5A15-E2DB-A811-ECB79A9396AD}"/>
              </a:ext>
            </a:extLst>
          </p:cNvPr>
          <p:cNvSpPr txBox="1"/>
          <p:nvPr/>
        </p:nvSpPr>
        <p:spPr>
          <a:xfrm>
            <a:off x="5565724" y="3282698"/>
            <a:ext cx="800219" cy="461665"/>
          </a:xfrm>
          <a:prstGeom prst="rect">
            <a:avLst/>
          </a:prstGeom>
          <a:noFill/>
        </p:spPr>
        <p:txBody>
          <a:bodyPr wrap="none" rtlCol="0">
            <a:spAutoFit/>
          </a:bodyPr>
          <a:lstStyle/>
          <a:p>
            <a:r>
              <a:rPr kumimoji="1" lang="zh-CN" altLang="en-US" dirty="0"/>
              <a:t>发生</a:t>
            </a:r>
          </a:p>
        </p:txBody>
      </p:sp>
      <p:pic>
        <p:nvPicPr>
          <p:cNvPr id="1026" name="Picture 2">
            <a:extLst>
              <a:ext uri="{FF2B5EF4-FFF2-40B4-BE49-F238E27FC236}">
                <a16:creationId xmlns:a16="http://schemas.microsoft.com/office/drawing/2014/main" id="{F095CF4B-3ACE-64E0-A96F-9F0224717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543" y="2945983"/>
            <a:ext cx="975577" cy="717966"/>
          </a:xfrm>
          <a:prstGeom prst="rect">
            <a:avLst/>
          </a:prstGeom>
          <a:noFill/>
          <a:extLst>
            <a:ext uri="{909E8E84-426E-40DD-AFC4-6F175D3DCCD1}">
              <a14:hiddenFill xmlns:a14="http://schemas.microsoft.com/office/drawing/2010/main">
                <a:solidFill>
                  <a:srgbClr val="FFFFFF"/>
                </a:solidFill>
              </a14:hiddenFill>
            </a:ext>
          </a:extLst>
        </p:spPr>
      </p:pic>
      <p:sp>
        <p:nvSpPr>
          <p:cNvPr id="91" name="椭圆 90">
            <a:extLst>
              <a:ext uri="{FF2B5EF4-FFF2-40B4-BE49-F238E27FC236}">
                <a16:creationId xmlns:a16="http://schemas.microsoft.com/office/drawing/2014/main" id="{6C8513E3-963B-B4C2-EBB8-6B7F2E47BBEF}"/>
              </a:ext>
            </a:extLst>
          </p:cNvPr>
          <p:cNvSpPr/>
          <p:nvPr/>
        </p:nvSpPr>
        <p:spPr bwMode="auto">
          <a:xfrm>
            <a:off x="8100392" y="4264100"/>
            <a:ext cx="771562" cy="758268"/>
          </a:xfrm>
          <a:prstGeom prst="ellips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3600" b="0" i="0" u="none" strike="noStrike" cap="none" normalizeH="0" baseline="0" dirty="0">
                <a:ln>
                  <a:noFill/>
                </a:ln>
                <a:solidFill>
                  <a:srgbClr val="FF0000"/>
                </a:solidFill>
                <a:effectLst/>
                <a:latin typeface="Times New Roman" pitchFamily="18" charset="0"/>
                <a:ea typeface="宋体" pitchFamily="2" charset="-122"/>
              </a:rPr>
              <a:t>X</a:t>
            </a:r>
            <a:endParaRPr kumimoji="1" lang="zh-CN" altLang="en-US" sz="3600" b="0" i="0" u="none" strike="noStrike" cap="none" normalizeH="0" baseline="0" dirty="0">
              <a:ln>
                <a:noFill/>
              </a:ln>
              <a:solidFill>
                <a:srgbClr val="FF0000"/>
              </a:solidFill>
              <a:effectLst/>
              <a:latin typeface="Times New Roman" pitchFamily="18" charset="0"/>
              <a:ea typeface="宋体" pitchFamily="2" charset="-122"/>
            </a:endParaRPr>
          </a:p>
        </p:txBody>
      </p:sp>
      <p:cxnSp>
        <p:nvCxnSpPr>
          <p:cNvPr id="93" name="曲线连接符 92">
            <a:extLst>
              <a:ext uri="{FF2B5EF4-FFF2-40B4-BE49-F238E27FC236}">
                <a16:creationId xmlns:a16="http://schemas.microsoft.com/office/drawing/2014/main" id="{90210C44-1F70-EDEB-83E4-C00E17257407}"/>
              </a:ext>
            </a:extLst>
          </p:cNvPr>
          <p:cNvCxnSpPr>
            <a:cxnSpLocks/>
            <a:stCxn id="68" idx="3"/>
            <a:endCxn id="91" idx="2"/>
          </p:cNvCxnSpPr>
          <p:nvPr/>
        </p:nvCxnSpPr>
        <p:spPr bwMode="auto">
          <a:xfrm>
            <a:off x="7812360" y="3993921"/>
            <a:ext cx="288032" cy="649313"/>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8" name="图片 97">
            <a:extLst>
              <a:ext uri="{FF2B5EF4-FFF2-40B4-BE49-F238E27FC236}">
                <a16:creationId xmlns:a16="http://schemas.microsoft.com/office/drawing/2014/main" id="{F6D18F11-F331-FC38-3B19-067073EC55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400" y="2552207"/>
            <a:ext cx="758202" cy="842117"/>
          </a:xfrm>
          <a:prstGeom prst="rect">
            <a:avLst/>
          </a:prstGeom>
        </p:spPr>
      </p:pic>
      <p:sp>
        <p:nvSpPr>
          <p:cNvPr id="106" name="文本框 105">
            <a:extLst>
              <a:ext uri="{FF2B5EF4-FFF2-40B4-BE49-F238E27FC236}">
                <a16:creationId xmlns:a16="http://schemas.microsoft.com/office/drawing/2014/main" id="{86CBAD9E-8A26-210C-F5F6-E730F73257CC}"/>
              </a:ext>
            </a:extLst>
          </p:cNvPr>
          <p:cNvSpPr txBox="1"/>
          <p:nvPr/>
        </p:nvSpPr>
        <p:spPr>
          <a:xfrm>
            <a:off x="3431718" y="3060660"/>
            <a:ext cx="800219" cy="461665"/>
          </a:xfrm>
          <a:prstGeom prst="rect">
            <a:avLst/>
          </a:prstGeom>
          <a:noFill/>
        </p:spPr>
        <p:txBody>
          <a:bodyPr wrap="none" rtlCol="0">
            <a:spAutoFit/>
          </a:bodyPr>
          <a:lstStyle/>
          <a:p>
            <a:r>
              <a:rPr kumimoji="1" lang="zh-CN" altLang="en-US" dirty="0"/>
              <a:t>处理</a:t>
            </a:r>
          </a:p>
        </p:txBody>
      </p:sp>
      <p:pic>
        <p:nvPicPr>
          <p:cNvPr id="114" name="图形 113" descr="臭虫">
            <a:extLst>
              <a:ext uri="{FF2B5EF4-FFF2-40B4-BE49-F238E27FC236}">
                <a16:creationId xmlns:a16="http://schemas.microsoft.com/office/drawing/2014/main" id="{36BFCAC7-E4BA-3260-15F8-A824B242F9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9689" y="3104459"/>
            <a:ext cx="758269" cy="758269"/>
          </a:xfrm>
          <a:prstGeom prst="rect">
            <a:avLst/>
          </a:prstGeom>
        </p:spPr>
      </p:pic>
      <p:cxnSp>
        <p:nvCxnSpPr>
          <p:cNvPr id="116" name="曲线连接符 115">
            <a:extLst>
              <a:ext uri="{FF2B5EF4-FFF2-40B4-BE49-F238E27FC236}">
                <a16:creationId xmlns:a16="http://schemas.microsoft.com/office/drawing/2014/main" id="{A470F299-C10D-01AC-C247-C52076D3DCF7}"/>
              </a:ext>
            </a:extLst>
          </p:cNvPr>
          <p:cNvCxnSpPr>
            <a:cxnSpLocks/>
            <a:stCxn id="5" idx="3"/>
            <a:endCxn id="6" idx="1"/>
          </p:cNvCxnSpPr>
          <p:nvPr/>
        </p:nvCxnSpPr>
        <p:spPr bwMode="auto">
          <a:xfrm flipV="1">
            <a:off x="1161076" y="1792268"/>
            <a:ext cx="827065" cy="6350"/>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8">
            <a:extLst>
              <a:ext uri="{FF2B5EF4-FFF2-40B4-BE49-F238E27FC236}">
                <a16:creationId xmlns:a16="http://schemas.microsoft.com/office/drawing/2014/main" id="{5070858D-4AE5-2E40-2A67-BF81DF95C3AC}"/>
              </a:ext>
            </a:extLst>
          </p:cNvPr>
          <p:cNvSpPr txBox="1"/>
          <p:nvPr/>
        </p:nvSpPr>
        <p:spPr>
          <a:xfrm>
            <a:off x="3070979" y="4659015"/>
            <a:ext cx="1980029" cy="400110"/>
          </a:xfrm>
          <a:prstGeom prst="rect">
            <a:avLst/>
          </a:prstGeom>
          <a:noFill/>
        </p:spPr>
        <p:txBody>
          <a:bodyPr wrap="none" rtlCol="0">
            <a:spAutoFit/>
          </a:bodyPr>
          <a:lstStyle/>
          <a:p>
            <a:r>
              <a:rPr kumimoji="1" lang="zh-CN" altLang="en-US" sz="2000" dirty="0">
                <a:solidFill>
                  <a:srgbClr val="00B050"/>
                </a:solidFill>
              </a:rPr>
              <a:t>外部因素造成的</a:t>
            </a:r>
          </a:p>
        </p:txBody>
      </p:sp>
      <p:sp>
        <p:nvSpPr>
          <p:cNvPr id="10" name="文本框 9">
            <a:extLst>
              <a:ext uri="{FF2B5EF4-FFF2-40B4-BE49-F238E27FC236}">
                <a16:creationId xmlns:a16="http://schemas.microsoft.com/office/drawing/2014/main" id="{883B0ABC-1300-2465-F402-1CD1DFE433EF}"/>
              </a:ext>
            </a:extLst>
          </p:cNvPr>
          <p:cNvSpPr txBox="1"/>
          <p:nvPr/>
        </p:nvSpPr>
        <p:spPr>
          <a:xfrm>
            <a:off x="6174470" y="4592334"/>
            <a:ext cx="1980029" cy="400110"/>
          </a:xfrm>
          <a:prstGeom prst="rect">
            <a:avLst/>
          </a:prstGeom>
          <a:noFill/>
        </p:spPr>
        <p:txBody>
          <a:bodyPr wrap="none" rtlCol="0">
            <a:spAutoFit/>
          </a:bodyPr>
          <a:lstStyle/>
          <a:p>
            <a:r>
              <a:rPr kumimoji="1" lang="zh-CN" altLang="en-US" sz="2000" b="1" dirty="0">
                <a:solidFill>
                  <a:srgbClr val="FF0000"/>
                </a:solidFill>
              </a:rPr>
              <a:t>内部验证错误！</a:t>
            </a:r>
          </a:p>
        </p:txBody>
      </p:sp>
    </p:spTree>
    <p:extLst>
      <p:ext uri="{BB962C8B-B14F-4D97-AF65-F5344CB8AC3E}">
        <p14:creationId xmlns:p14="http://schemas.microsoft.com/office/powerpoint/2010/main" val="35778582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36" name="组合 35"/>
          <p:cNvGrpSpPr/>
          <p:nvPr/>
        </p:nvGrpSpPr>
        <p:grpSpPr>
          <a:xfrm>
            <a:off x="70202" y="14942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zh-CN" altLang="en-US" sz="2000" b="1" dirty="0">
                  <a:ln w="0"/>
                  <a:latin typeface="微软雅黑" panose="020B0503020204020204" pitchFamily="34" charset="-122"/>
                  <a:ea typeface="微软雅黑" panose="020B0503020204020204" pitchFamily="34" charset="-122"/>
                </a:rPr>
                <a:t>运行错误可能导致灾难</a:t>
              </a:r>
            </a:p>
          </p:txBody>
        </p:sp>
      </p:grpSp>
      <p:sp>
        <p:nvSpPr>
          <p:cNvPr id="2" name="矩形 1">
            <a:extLst>
              <a:ext uri="{FF2B5EF4-FFF2-40B4-BE49-F238E27FC236}">
                <a16:creationId xmlns:a16="http://schemas.microsoft.com/office/drawing/2014/main" id="{0D18578B-642D-99E0-1D96-593E63F7609C}"/>
              </a:ext>
            </a:extLst>
          </p:cNvPr>
          <p:cNvSpPr/>
          <p:nvPr/>
        </p:nvSpPr>
        <p:spPr>
          <a:xfrm>
            <a:off x="452180" y="968673"/>
            <a:ext cx="3327732" cy="1169551"/>
          </a:xfrm>
          <a:prstGeom prst="rect">
            <a:avLst/>
          </a:prstGeom>
        </p:spPr>
        <p:txBody>
          <a:bodyPr wrap="square">
            <a:spAutoFit/>
          </a:bodyPr>
          <a:lstStyle/>
          <a:p>
            <a:r>
              <a:rPr lang="en-US" altLang="zh-CN" sz="1400" b="1" dirty="0">
                <a:solidFill>
                  <a:srgbClr val="4D4F53"/>
                </a:solidFill>
                <a:latin typeface="Hiragino Sans GB" panose="020B0300000000000000" pitchFamily="34" charset="-128"/>
                <a:ea typeface="Hiragino Sans GB" panose="020B0300000000000000" pitchFamily="34" charset="-128"/>
              </a:rPr>
              <a:t>5</a:t>
            </a:r>
            <a:r>
              <a:rPr lang="zh-CN" altLang="en-US" sz="1400" b="1" dirty="0">
                <a:solidFill>
                  <a:srgbClr val="4D4F53"/>
                </a:solidFill>
                <a:latin typeface="Hiragino Sans GB" panose="020B0300000000000000" pitchFamily="34" charset="-128"/>
                <a:ea typeface="Hiragino Sans GB" panose="020B0300000000000000" pitchFamily="34" charset="-128"/>
              </a:rPr>
              <a:t>亿元损失，苦逼程序员背锅！俄罗斯科学家公布火箭发射失败原因：</a:t>
            </a:r>
            <a:r>
              <a:rPr lang="zh-CN" altLang="en-US" sz="1400" dirty="0"/>
              <a:t>最新的调查结果表明，是火箭顶部的定位装置发生故障，而导致这一故障的根本原因是一段糟糕的程序代码。</a:t>
            </a:r>
            <a:endParaRPr lang="en-US" altLang="zh-CN" sz="1400" dirty="0"/>
          </a:p>
        </p:txBody>
      </p:sp>
      <p:pic>
        <p:nvPicPr>
          <p:cNvPr id="3074" name="Picture 2" descr="5亿元损失，苦逼程序员背锅！俄罗斯科学家公布火箭发射失败原因">
            <a:extLst>
              <a:ext uri="{FF2B5EF4-FFF2-40B4-BE49-F238E27FC236}">
                <a16:creationId xmlns:a16="http://schemas.microsoft.com/office/drawing/2014/main" id="{7711FDF8-509C-FFD6-F41B-D68D77D93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52" y="2283718"/>
            <a:ext cx="3024336" cy="242773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282FA05-458F-9C60-FD81-DD30F541CE4B}"/>
              </a:ext>
            </a:extLst>
          </p:cNvPr>
          <p:cNvSpPr txBox="1"/>
          <p:nvPr/>
        </p:nvSpPr>
        <p:spPr>
          <a:xfrm>
            <a:off x="4592677" y="915159"/>
            <a:ext cx="3888432" cy="1384995"/>
          </a:xfrm>
          <a:prstGeom prst="rect">
            <a:avLst/>
          </a:prstGeom>
          <a:noFill/>
        </p:spPr>
        <p:txBody>
          <a:bodyPr wrap="square" rtlCol="0">
            <a:spAutoFit/>
          </a:bodyPr>
          <a:lstStyle/>
          <a:p>
            <a:r>
              <a:rPr lang="en-US" altLang="zh-CN" sz="1200" dirty="0"/>
              <a:t>1996</a:t>
            </a:r>
            <a:r>
              <a:rPr lang="zh-CN" altLang="en-US" sz="1200" dirty="0"/>
              <a:t>年</a:t>
            </a:r>
            <a:r>
              <a:rPr lang="en-US" altLang="zh-CN" sz="1200" dirty="0"/>
              <a:t>6</a:t>
            </a:r>
            <a:r>
              <a:rPr lang="zh-CN" altLang="en-US" sz="1200" dirty="0"/>
              <a:t>月</a:t>
            </a:r>
            <a:r>
              <a:rPr lang="en-US" altLang="zh-CN" sz="1200" dirty="0"/>
              <a:t>4</a:t>
            </a:r>
            <a:r>
              <a:rPr lang="zh-CN" altLang="en-US" sz="1200" dirty="0"/>
              <a:t>日</a:t>
            </a:r>
            <a:r>
              <a:rPr lang="en-US" altLang="zh-CN" sz="1200" dirty="0"/>
              <a:t>, Ariane 5</a:t>
            </a:r>
            <a:r>
              <a:rPr lang="zh-CN" altLang="en-US" sz="1200" dirty="0"/>
              <a:t> 火箭在发射后 </a:t>
            </a:r>
            <a:r>
              <a:rPr lang="en-US" altLang="zh-CN" sz="1200" dirty="0"/>
              <a:t>37 </a:t>
            </a:r>
            <a:r>
              <a:rPr lang="zh-CN" altLang="en-US" sz="1200" dirty="0"/>
              <a:t>秒便从既定路径偏移而后启动了火箭自毁程序。在</a:t>
            </a:r>
            <a:r>
              <a:rPr lang="en-US" altLang="zh-CN" sz="1200" dirty="0"/>
              <a:t>4</a:t>
            </a:r>
            <a:r>
              <a:rPr lang="zh-CN" altLang="en-US" sz="1200" dirty="0"/>
              <a:t>型火箭系统中，对一个水平速率的测量值使用了</a:t>
            </a:r>
            <a:r>
              <a:rPr lang="en-US" altLang="zh-CN" sz="1200" dirty="0"/>
              <a:t>16</a:t>
            </a:r>
            <a:r>
              <a:rPr lang="zh-CN" altLang="en-US" sz="1200" dirty="0"/>
              <a:t>位的变量及内存，因为在</a:t>
            </a:r>
            <a:r>
              <a:rPr lang="en-US" altLang="zh-CN" sz="1200" dirty="0"/>
              <a:t>4</a:t>
            </a:r>
            <a:r>
              <a:rPr lang="zh-CN" altLang="en-US" sz="1200" dirty="0"/>
              <a:t>型火箭系统中反复验证过，这一值不会超过</a:t>
            </a:r>
            <a:r>
              <a:rPr lang="en-US" altLang="zh-CN" sz="1200" dirty="0"/>
              <a:t>16</a:t>
            </a:r>
            <a:r>
              <a:rPr lang="zh-CN" altLang="en-US" sz="1200" dirty="0"/>
              <a:t>位的变量，而</a:t>
            </a:r>
            <a:r>
              <a:rPr lang="en-US" altLang="zh-CN" sz="1200" dirty="0"/>
              <a:t>5</a:t>
            </a:r>
            <a:r>
              <a:rPr lang="zh-CN" altLang="en-US" sz="1200" dirty="0"/>
              <a:t>型火箭的开发人员复制粘贴了这部分程序，而没有对新火箭进行数值的验证，结果发生了致命的数值溢出</a:t>
            </a:r>
            <a:r>
              <a:rPr lang="en-US" altLang="zh-CN" sz="1200" dirty="0"/>
              <a:t>. </a:t>
            </a:r>
            <a:endParaRPr kumimoji="1" lang="zh-CN" altLang="en-US" sz="1200" dirty="0"/>
          </a:p>
        </p:txBody>
      </p:sp>
      <p:pic>
        <p:nvPicPr>
          <p:cNvPr id="3076" name="Picture 4">
            <a:extLst>
              <a:ext uri="{FF2B5EF4-FFF2-40B4-BE49-F238E27FC236}">
                <a16:creationId xmlns:a16="http://schemas.microsoft.com/office/drawing/2014/main" id="{10E1DB20-F2B6-A3E9-D5CF-A3B19AA0F8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2369922"/>
            <a:ext cx="3888432" cy="242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96984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grpSp>
        <p:nvGrpSpPr>
          <p:cNvPr id="4" name="组合 3"/>
          <p:cNvGrpSpPr/>
          <p:nvPr/>
        </p:nvGrpSpPr>
        <p:grpSpPr>
          <a:xfrm>
            <a:off x="26252" y="674365"/>
            <a:ext cx="8043431" cy="4026623"/>
            <a:chOff x="0" y="1451117"/>
            <a:chExt cx="10800579" cy="5406880"/>
          </a:xfrm>
        </p:grpSpPr>
        <p:sp>
          <p:nvSpPr>
            <p:cNvPr id="12" name="Line 36"/>
            <p:cNvSpPr>
              <a:spLocks noChangeShapeType="1"/>
            </p:cNvSpPr>
            <p:nvPr/>
          </p:nvSpPr>
          <p:spPr bwMode="gray">
            <a:xfrm flipH="1">
              <a:off x="0" y="2243138"/>
              <a:ext cx="1866900" cy="4386262"/>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4" name="Line 38"/>
            <p:cNvSpPr>
              <a:spLocks noChangeShapeType="1"/>
            </p:cNvSpPr>
            <p:nvPr/>
          </p:nvSpPr>
          <p:spPr bwMode="gray">
            <a:xfrm flipH="1">
              <a:off x="0" y="3972589"/>
              <a:ext cx="3710417" cy="2656810"/>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15" name="Line 39"/>
            <p:cNvSpPr>
              <a:spLocks noChangeShapeType="1"/>
            </p:cNvSpPr>
            <p:nvPr/>
          </p:nvSpPr>
          <p:spPr bwMode="gray">
            <a:xfrm flipH="1">
              <a:off x="0" y="5754647"/>
              <a:ext cx="3797826" cy="874756"/>
            </a:xfrm>
            <a:prstGeom prst="line">
              <a:avLst/>
            </a:prstGeom>
            <a:noFill/>
            <a:ln w="19050">
              <a:solidFill>
                <a:srgbClr val="2676FF">
                  <a:lumMod val="20000"/>
                  <a:lumOff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nvGrpSpPr>
            <p:cNvPr id="16" name="Group 40"/>
            <p:cNvGrpSpPr>
              <a:grpSpLocks/>
            </p:cNvGrpSpPr>
            <p:nvPr/>
          </p:nvGrpSpPr>
          <p:grpSpPr bwMode="auto">
            <a:xfrm>
              <a:off x="0" y="4618409"/>
              <a:ext cx="2274513" cy="2239588"/>
              <a:chOff x="0" y="2733"/>
              <a:chExt cx="1440" cy="1443"/>
            </a:xfrm>
          </p:grpSpPr>
          <p:sp>
            <p:nvSpPr>
              <p:cNvPr id="31" name="Arc 41"/>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3" name="Arc 43"/>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lumMod val="7500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4" name="Arc 44"/>
              <p:cNvSpPr>
                <a:spLocks/>
              </p:cNvSpPr>
              <p:nvPr/>
            </p:nvSpPr>
            <p:spPr bwMode="gray">
              <a:xfrm>
                <a:off x="17" y="2796"/>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2676FF">
                      <a:alpha val="0"/>
                    </a:srgbClr>
                  </a:gs>
                  <a:gs pos="100000">
                    <a:srgbClr val="2676FF"/>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5" name="Text Box 45"/>
              <p:cNvSpPr txBox="1">
                <a:spLocks noChangeArrowheads="1"/>
              </p:cNvSpPr>
              <p:nvPr/>
            </p:nvSpPr>
            <p:spPr bwMode="gray">
              <a:xfrm>
                <a:off x="97" y="3273"/>
                <a:ext cx="971"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zh-CN" sz="2000" b="1" kern="0" dirty="0">
                    <a:solidFill>
                      <a:schemeClr val="bg1"/>
                    </a:solidFill>
                    <a:latin typeface="微软雅黑" panose="020B0503020204020204" pitchFamily="34" charset="-122"/>
                    <a:ea typeface="微软雅黑" panose="020B0503020204020204" pitchFamily="34" charset="-122"/>
                  </a:rPr>
                  <a:t>Java</a:t>
                </a:r>
                <a:r>
                  <a:rPr lang="zh-CN" altLang="en-US" sz="2000" b="1" kern="0" dirty="0">
                    <a:solidFill>
                      <a:schemeClr val="bg1"/>
                    </a:solidFill>
                    <a:latin typeface="微软雅黑" panose="020B0503020204020204" pitchFamily="34" charset="-122"/>
                    <a:ea typeface="微软雅黑" panose="020B0503020204020204" pitchFamily="34" charset="-122"/>
                  </a:rPr>
                  <a:t>的异常</a:t>
                </a:r>
                <a:endParaRPr kumimoji="0" lang="en-US" altLang="zh-CN" sz="2000" b="1" kern="0" dirty="0">
                  <a:solidFill>
                    <a:schemeClr val="bg1"/>
                  </a:solidFill>
                  <a:latin typeface="微软雅黑" pitchFamily="34" charset="-122"/>
                  <a:ea typeface="微软雅黑" pitchFamily="34" charset="-122"/>
                </a:endParaRPr>
              </a:p>
            </p:txBody>
          </p:sp>
        </p:grpSp>
        <p:sp>
          <p:nvSpPr>
            <p:cNvPr id="17" name="Text Box 46"/>
            <p:cNvSpPr txBox="1">
              <a:spLocks noChangeArrowheads="1"/>
            </p:cNvSpPr>
            <p:nvPr/>
          </p:nvSpPr>
          <p:spPr bwMode="black">
            <a:xfrm>
              <a:off x="2525303" y="1451117"/>
              <a:ext cx="8275276" cy="2181501"/>
            </a:xfrm>
            <a:prstGeom prst="rect">
              <a:avLst/>
            </a:prstGeom>
            <a:noFill/>
            <a:ln w="9525">
              <a:solidFill>
                <a:srgbClr val="5089F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40000"/>
                </a:spcBef>
              </a:pPr>
              <a:r>
                <a:rPr kumimoji="0" lang="zh-CN" altLang="en-US" sz="1600" kern="0" dirty="0">
                  <a:latin typeface="微软雅黑" pitchFamily="34" charset="-122"/>
                  <a:ea typeface="微软雅黑" pitchFamily="34" charset="-122"/>
                </a:rPr>
                <a:t>所谓异常（</a:t>
              </a:r>
              <a:r>
                <a:rPr kumimoji="0" lang="en-US" altLang="zh-CN" sz="1600" kern="0" dirty="0">
                  <a:latin typeface="微软雅黑" pitchFamily="34" charset="-122"/>
                  <a:ea typeface="微软雅黑" pitchFamily="34" charset="-122"/>
                </a:rPr>
                <a:t>Exception</a:t>
              </a:r>
              <a:r>
                <a:rPr kumimoji="0" lang="zh-CN" altLang="en-US" sz="1600" kern="0" dirty="0">
                  <a:latin typeface="微软雅黑" pitchFamily="34" charset="-122"/>
                  <a:ea typeface="微软雅黑" pitchFamily="34" charset="-122"/>
                </a:rPr>
                <a:t>）就是程序运行时可能出现的一些意外情况。当这些意外情况发生时，程序无法按照预定路径继续执行。</a:t>
              </a:r>
              <a:endParaRPr kumimoji="0" lang="en-US" altLang="zh-CN" sz="1600" kern="0" dirty="0">
                <a:latin typeface="微软雅黑" pitchFamily="34" charset="-122"/>
                <a:ea typeface="微软雅黑" pitchFamily="34" charset="-122"/>
              </a:endParaRPr>
            </a:p>
            <a:p>
              <a:pPr>
                <a:lnSpc>
                  <a:spcPct val="150000"/>
                </a:lnSpc>
                <a:spcBef>
                  <a:spcPct val="40000"/>
                </a:spcBef>
              </a:pPr>
              <a:r>
                <a:rPr kumimoji="0" lang="en-US" altLang="zh-CN" sz="1600" kern="0" dirty="0">
                  <a:solidFill>
                    <a:srgbClr val="0000FF"/>
                  </a:solidFill>
                  <a:latin typeface="微软雅黑" pitchFamily="34" charset="-122"/>
                  <a:ea typeface="微软雅黑" pitchFamily="34" charset="-122"/>
                </a:rPr>
                <a:t>Java</a:t>
              </a:r>
              <a:r>
                <a:rPr kumimoji="0" lang="zh-CN" altLang="en-US" sz="1600" kern="0" dirty="0">
                  <a:solidFill>
                    <a:srgbClr val="0000FF"/>
                  </a:solidFill>
                  <a:latin typeface="微软雅黑" pitchFamily="34" charset="-122"/>
                  <a:ea typeface="微软雅黑" pitchFamily="34" charset="-122"/>
                </a:rPr>
                <a:t>中的异常是一种特殊的对象</a:t>
              </a:r>
              <a:r>
                <a:rPr kumimoji="0" lang="zh-CN" altLang="en-US" sz="1600" kern="0" dirty="0">
                  <a:latin typeface="微软雅黑" pitchFamily="34" charset="-122"/>
                  <a:ea typeface="微软雅黑" pitchFamily="34" charset="-122"/>
                </a:rPr>
                <a:t>，又称例外，对应着</a:t>
              </a:r>
              <a:r>
                <a:rPr kumimoji="0" lang="en-US" altLang="zh-CN" sz="1600" kern="0" dirty="0">
                  <a:latin typeface="微软雅黑" pitchFamily="34" charset="-122"/>
                  <a:ea typeface="微软雅黑" pitchFamily="34" charset="-122"/>
                </a:rPr>
                <a:t>Java</a:t>
              </a:r>
              <a:r>
                <a:rPr kumimoji="0" lang="zh-CN" altLang="en-US" sz="1600" kern="0" dirty="0">
                  <a:latin typeface="微软雅黑" pitchFamily="34" charset="-122"/>
                  <a:ea typeface="微软雅黑" pitchFamily="34" charset="-122"/>
                </a:rPr>
                <a:t>语言特定的运行错误处理机制。</a:t>
              </a:r>
              <a:endParaRPr lang="zh-CN" altLang="en-US" sz="1600" kern="0" dirty="0">
                <a:latin typeface="微软雅黑" panose="020B0503020204020204" pitchFamily="34" charset="-122"/>
                <a:ea typeface="微软雅黑" panose="020B0503020204020204" pitchFamily="34" charset="-122"/>
                <a:cs typeface="+mj-cs"/>
              </a:endParaRPr>
            </a:p>
          </p:txBody>
        </p:sp>
        <p:sp>
          <p:nvSpPr>
            <p:cNvPr id="25" name="AutoShape 55"/>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FEFFFF"/>
              </a:solidFill>
              <a:round/>
              <a:headEnd/>
              <a:tailEnd/>
            </a:ln>
            <a:effectLst>
              <a:outerShdw dist="35921" dir="2700000" algn="ctr" rotWithShape="0">
                <a:srgbClr val="2676FF">
                  <a:lumMod val="5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grpSp>
      <p:grpSp>
        <p:nvGrpSpPr>
          <p:cNvPr id="36" name="组合 35"/>
          <p:cNvGrpSpPr/>
          <p:nvPr/>
        </p:nvGrpSpPr>
        <p:grpSpPr>
          <a:xfrm>
            <a:off x="0" y="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en-US" altLang="zh-CN" sz="2000" b="1" dirty="0">
                  <a:ln w="0"/>
                  <a:latin typeface="微软雅黑" panose="020B0503020204020204" pitchFamily="34" charset="-122"/>
                  <a:ea typeface="微软雅黑" panose="020B0503020204020204" pitchFamily="34" charset="-122"/>
                </a:rPr>
                <a:t> Java</a:t>
              </a:r>
              <a:r>
                <a:rPr lang="zh-CN" altLang="en-US" sz="2000" b="1" dirty="0">
                  <a:ln w="0"/>
                  <a:latin typeface="微软雅黑" panose="020B0503020204020204" pitchFamily="34" charset="-122"/>
                  <a:ea typeface="微软雅黑" panose="020B0503020204020204" pitchFamily="34" charset="-122"/>
                </a:rPr>
                <a:t>的异常处理</a:t>
              </a:r>
            </a:p>
          </p:txBody>
        </p:sp>
      </p:grpSp>
      <p:sp>
        <p:nvSpPr>
          <p:cNvPr id="40" name="AutoShape 32"/>
          <p:cNvSpPr>
            <a:spLocks noChangeArrowheads="1"/>
          </p:cNvSpPr>
          <p:nvPr/>
        </p:nvSpPr>
        <p:spPr bwMode="gray">
          <a:xfrm>
            <a:off x="2822431" y="2395252"/>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42" name="AutoShape 32"/>
          <p:cNvSpPr>
            <a:spLocks noChangeArrowheads="1"/>
          </p:cNvSpPr>
          <p:nvPr/>
        </p:nvSpPr>
        <p:spPr bwMode="gray">
          <a:xfrm>
            <a:off x="2854577" y="3798112"/>
            <a:ext cx="170243" cy="17024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2676FF">
                  <a:lumMod val="20000"/>
                  <a:lumOff val="80000"/>
                </a:srgbClr>
              </a:gs>
              <a:gs pos="100000">
                <a:srgbClr val="2676FF">
                  <a:lumMod val="60000"/>
                  <a:lumOff val="40000"/>
                </a:srgbClr>
              </a:gs>
            </a:gsLst>
            <a:lin ang="5400000" scaled="1"/>
          </a:gradFill>
          <a:ln w="9525">
            <a:solidFill>
              <a:srgbClr val="2676FF">
                <a:lumMod val="20000"/>
                <a:lumOff val="8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a typeface="微软雅黑" pitchFamily="34" charset="-122"/>
            </a:endParaRPr>
          </a:p>
        </p:txBody>
      </p:sp>
      <p:sp>
        <p:nvSpPr>
          <p:cNvPr id="3" name="矩形 2"/>
          <p:cNvSpPr/>
          <p:nvPr/>
        </p:nvSpPr>
        <p:spPr>
          <a:xfrm>
            <a:off x="3089915" y="3648319"/>
            <a:ext cx="5025949" cy="1156792"/>
          </a:xfrm>
          <a:prstGeom prst="rect">
            <a:avLst/>
          </a:prstGeom>
          <a:ln>
            <a:solidFill>
              <a:srgbClr val="5089F8"/>
            </a:solidFill>
          </a:ln>
        </p:spPr>
        <p:txBody>
          <a:bodyPr wrap="square">
            <a:spAutoFit/>
          </a:bodyPr>
          <a:lstStyle/>
          <a:p>
            <a:pPr>
              <a:lnSpc>
                <a:spcPct val="150000"/>
              </a:lnSpc>
              <a:buClr>
                <a:srgbClr val="5089F8"/>
              </a:buClr>
            </a:pPr>
            <a:r>
              <a:rPr kumimoji="0" lang="zh-CN" altLang="en-US" sz="1600" kern="0" dirty="0">
                <a:latin typeface="微软雅黑" pitchFamily="34" charset="-122"/>
                <a:ea typeface="微软雅黑" pitchFamily="34" charset="-122"/>
              </a:rPr>
              <a:t>一旦一个异常对象产生了，系统中就一定有相应的机制来处理它，提供恢复机会，避免程序崩溃，保证整个程序运行的安全性。</a:t>
            </a:r>
            <a:r>
              <a:rPr kumimoji="0" lang="zh-CN" altLang="en-US" sz="1600" kern="0" dirty="0">
                <a:latin typeface="微软雅黑" pitchFamily="34" charset="-122"/>
                <a:ea typeface="微软雅黑" pitchFamily="34" charset="-122"/>
                <a:hlinkClick r:id="rId3" action="ppaction://hlinkfile"/>
              </a:rPr>
              <a:t> </a:t>
            </a:r>
            <a:endParaRPr kumimoji="0" lang="zh-CN" altLang="en-US" sz="1600" kern="0" dirty="0">
              <a:latin typeface="微软雅黑" pitchFamily="34" charset="-122"/>
              <a:ea typeface="微软雅黑" pitchFamily="34" charset="-122"/>
            </a:endParaRPr>
          </a:p>
        </p:txBody>
      </p:sp>
      <p:sp>
        <p:nvSpPr>
          <p:cNvPr id="7" name="矩形 6"/>
          <p:cNvSpPr/>
          <p:nvPr/>
        </p:nvSpPr>
        <p:spPr>
          <a:xfrm>
            <a:off x="3005166" y="2395252"/>
            <a:ext cx="5110698" cy="1156792"/>
          </a:xfrm>
          <a:prstGeom prst="rect">
            <a:avLst/>
          </a:prstGeom>
          <a:ln>
            <a:solidFill>
              <a:srgbClr val="5089F8"/>
            </a:solidFill>
          </a:ln>
        </p:spPr>
        <p:txBody>
          <a:bodyPr wrap="square">
            <a:spAutoFit/>
          </a:bodyPr>
          <a:lstStyle/>
          <a:p>
            <a:pPr>
              <a:lnSpc>
                <a:spcPct val="150000"/>
              </a:lnSpc>
              <a:buClr>
                <a:srgbClr val="5089F8"/>
              </a:buClr>
            </a:pPr>
            <a:r>
              <a:rPr kumimoji="0" lang="zh-CN" altLang="en-US" sz="1600" kern="0" dirty="0">
                <a:latin typeface="微软雅黑" pitchFamily="34" charset="-122"/>
                <a:ea typeface="微软雅黑" pitchFamily="34" charset="-122"/>
              </a:rPr>
              <a:t>为了能够及时有效地处理程序中的运行错误，</a:t>
            </a:r>
            <a:r>
              <a:rPr kumimoji="0" lang="en-US" altLang="zh-CN" sz="1600" kern="0" dirty="0">
                <a:latin typeface="微软雅黑" pitchFamily="34" charset="-122"/>
                <a:ea typeface="微软雅黑" pitchFamily="34" charset="-122"/>
              </a:rPr>
              <a:t>Java</a:t>
            </a:r>
            <a:r>
              <a:rPr kumimoji="0" lang="zh-CN" altLang="en-US" sz="1600" kern="0" dirty="0">
                <a:latin typeface="微软雅黑" pitchFamily="34" charset="-122"/>
                <a:ea typeface="微软雅黑" pitchFamily="34" charset="-122"/>
              </a:rPr>
              <a:t>引入了</a:t>
            </a:r>
            <a:r>
              <a:rPr kumimoji="0" lang="zh-CN" altLang="en-US" sz="1600" kern="0" dirty="0">
                <a:solidFill>
                  <a:srgbClr val="0000FF"/>
                </a:solidFill>
                <a:latin typeface="微软雅黑" pitchFamily="34" charset="-122"/>
                <a:ea typeface="微软雅黑" pitchFamily="34" charset="-122"/>
              </a:rPr>
              <a:t>异常</a:t>
            </a:r>
            <a:r>
              <a:rPr kumimoji="0" lang="zh-CN" altLang="en-US" sz="1600" kern="0" dirty="0">
                <a:latin typeface="微软雅黑" pitchFamily="34" charset="-122"/>
                <a:ea typeface="微软雅黑" pitchFamily="34" charset="-122"/>
              </a:rPr>
              <a:t>和</a:t>
            </a:r>
            <a:r>
              <a:rPr kumimoji="0" lang="zh-CN" altLang="en-US" sz="1600" kern="0" dirty="0">
                <a:solidFill>
                  <a:srgbClr val="0000FF"/>
                </a:solidFill>
                <a:latin typeface="微软雅黑" pitchFamily="34" charset="-122"/>
                <a:ea typeface="微软雅黑" pitchFamily="34" charset="-122"/>
              </a:rPr>
              <a:t>异常类</a:t>
            </a:r>
            <a:r>
              <a:rPr kumimoji="0" lang="zh-CN" altLang="en-US" sz="1600" kern="0" dirty="0">
                <a:latin typeface="微软雅黑" pitchFamily="34" charset="-122"/>
                <a:ea typeface="微软雅黑" pitchFamily="34" charset="-122"/>
              </a:rPr>
              <a:t>，</a:t>
            </a:r>
            <a:r>
              <a:rPr kumimoji="0" lang="zh-CN" altLang="en-US" sz="1600" kern="0" dirty="0">
                <a:solidFill>
                  <a:srgbClr val="0000FF"/>
                </a:solidFill>
                <a:latin typeface="微软雅黑" pitchFamily="34" charset="-122"/>
                <a:ea typeface="微软雅黑" pitchFamily="34" charset="-122"/>
              </a:rPr>
              <a:t>异常是异常类的对象。每一个异常类对于一种异常情形。</a:t>
            </a:r>
            <a:endParaRPr kumimoji="0" lang="zh-CN" altLang="en-US" sz="1600" kern="0" dirty="0">
              <a:latin typeface="微软雅黑" pitchFamily="34" charset="-122"/>
              <a:ea typeface="微软雅黑" pitchFamily="34" charset="-122"/>
            </a:endParaRPr>
          </a:p>
        </p:txBody>
      </p:sp>
    </p:spTree>
    <p:extLst>
      <p:ext uri="{BB962C8B-B14F-4D97-AF65-F5344CB8AC3E}">
        <p14:creationId xmlns:p14="http://schemas.microsoft.com/office/powerpoint/2010/main" val="363814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3"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42248F50-72B1-D509-FAF5-7E3746CD7BE6}"/>
              </a:ext>
            </a:extLst>
          </p:cNvPr>
          <p:cNvSpPr txBox="1"/>
          <p:nvPr/>
        </p:nvSpPr>
        <p:spPr>
          <a:xfrm>
            <a:off x="395536" y="339502"/>
            <a:ext cx="3955156" cy="400110"/>
          </a:xfrm>
          <a:prstGeom prst="rect">
            <a:avLst/>
          </a:prstGeom>
          <a:noFill/>
        </p:spPr>
        <p:txBody>
          <a:bodyPr wrap="square" rtlCol="0">
            <a:spAutoFit/>
          </a:bodyPr>
          <a:lstStyle/>
          <a:p>
            <a:r>
              <a:rPr lang="en-US" altLang="zh-CN" sz="2000" b="1" dirty="0">
                <a:ln w="0"/>
                <a:latin typeface="微软雅黑" panose="020B0503020204020204" pitchFamily="34" charset="-122"/>
                <a:ea typeface="微软雅黑" panose="020B0503020204020204" pitchFamily="34" charset="-122"/>
              </a:rPr>
              <a:t> Java</a:t>
            </a:r>
            <a:r>
              <a:rPr lang="zh-CN" altLang="en-US" sz="2000" b="1" dirty="0">
                <a:ln w="0"/>
                <a:latin typeface="微软雅黑" panose="020B0503020204020204" pitchFamily="34" charset="-122"/>
                <a:ea typeface="微软雅黑" panose="020B0503020204020204" pitchFamily="34" charset="-122"/>
              </a:rPr>
              <a:t>的异常处理机制</a:t>
            </a:r>
          </a:p>
        </p:txBody>
      </p:sp>
      <p:sp>
        <p:nvSpPr>
          <p:cNvPr id="2" name="右箭头 1">
            <a:extLst>
              <a:ext uri="{FF2B5EF4-FFF2-40B4-BE49-F238E27FC236}">
                <a16:creationId xmlns:a16="http://schemas.microsoft.com/office/drawing/2014/main" id="{0FA26106-773A-AA62-E901-A0AC1A1E89FA}"/>
              </a:ext>
            </a:extLst>
          </p:cNvPr>
          <p:cNvSpPr/>
          <p:nvPr/>
        </p:nvSpPr>
        <p:spPr bwMode="auto">
          <a:xfrm>
            <a:off x="1403648" y="1744980"/>
            <a:ext cx="5832648" cy="792088"/>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zh-CN" altLang="en-US" sz="2400" i="0" u="none" strike="noStrike" normalizeH="0" baseline="0" dirty="0">
                <a:ln w="0"/>
                <a:effectLst>
                  <a:outerShdw blurRad="38100" dist="19050" dir="2700000" algn="tl" rotWithShape="0">
                    <a:schemeClr val="dk1">
                      <a:alpha val="40000"/>
                    </a:schemeClr>
                  </a:outerShdw>
                </a:effectLst>
                <a:latin typeface="Times New Roman" pitchFamily="18" charset="0"/>
                <a:ea typeface="宋体" pitchFamily="2" charset="-122"/>
              </a:rPr>
              <a:t>正常执行路径</a:t>
            </a:r>
          </a:p>
        </p:txBody>
      </p:sp>
      <p:sp>
        <p:nvSpPr>
          <p:cNvPr id="5" name="圆角矩形 4">
            <a:extLst>
              <a:ext uri="{FF2B5EF4-FFF2-40B4-BE49-F238E27FC236}">
                <a16:creationId xmlns:a16="http://schemas.microsoft.com/office/drawing/2014/main" id="{FFD82FE3-75D7-8A5E-B990-1192A0738404}"/>
              </a:ext>
            </a:extLst>
          </p:cNvPr>
          <p:cNvSpPr/>
          <p:nvPr/>
        </p:nvSpPr>
        <p:spPr bwMode="auto">
          <a:xfrm>
            <a:off x="5508104" y="3219822"/>
            <a:ext cx="3024336" cy="504056"/>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FF0000"/>
                </a:solidFill>
                <a:effectLst/>
                <a:latin typeface="SimHei" panose="02010609060101010101" pitchFamily="49" charset="-122"/>
                <a:ea typeface="SimHei" panose="02010609060101010101" pitchFamily="49" charset="-122"/>
              </a:rPr>
              <a:t>异常处理：</a:t>
            </a:r>
            <a:r>
              <a:rPr lang="zh-CN" altLang="en-US" sz="1800" b="1" dirty="0">
                <a:solidFill>
                  <a:srgbClr val="FF0000"/>
                </a:solidFill>
                <a:latin typeface="SimHei" panose="02010609060101010101" pitchFamily="49" charset="-122"/>
                <a:ea typeface="SimHei" panose="02010609060101010101" pitchFamily="49" charset="-122"/>
              </a:rPr>
              <a:t>捕获、处理</a:t>
            </a:r>
            <a:endParaRPr kumimoji="1" lang="zh-CN" altLang="en-US" sz="1800" b="1" i="0" u="none" strike="noStrike" cap="none" normalizeH="0" baseline="0" dirty="0">
              <a:ln>
                <a:noFill/>
              </a:ln>
              <a:solidFill>
                <a:srgbClr val="FF0000"/>
              </a:solidFill>
              <a:effectLst/>
              <a:latin typeface="SimHei" panose="02010609060101010101" pitchFamily="49" charset="-122"/>
              <a:ea typeface="SimHei" panose="02010609060101010101" pitchFamily="49" charset="-122"/>
            </a:endParaRPr>
          </a:p>
        </p:txBody>
      </p:sp>
      <p:cxnSp>
        <p:nvCxnSpPr>
          <p:cNvPr id="8" name="曲线连接符 7">
            <a:extLst>
              <a:ext uri="{FF2B5EF4-FFF2-40B4-BE49-F238E27FC236}">
                <a16:creationId xmlns:a16="http://schemas.microsoft.com/office/drawing/2014/main" id="{FEE41E25-F88B-D0F9-C197-AE05E886A6BF}"/>
              </a:ext>
            </a:extLst>
          </p:cNvPr>
          <p:cNvCxnSpPr>
            <a:stCxn id="9" idx="4"/>
            <a:endCxn id="5" idx="1"/>
          </p:cNvCxnSpPr>
          <p:nvPr/>
        </p:nvCxnSpPr>
        <p:spPr bwMode="auto">
          <a:xfrm rot="16200000" flipH="1">
            <a:off x="4347636" y="2311382"/>
            <a:ext cx="1204812" cy="1116124"/>
          </a:xfrm>
          <a:prstGeom prst="curvedConnector2">
            <a:avLst/>
          </a:prstGeom>
          <a:solidFill>
            <a:schemeClr val="accent1"/>
          </a:solidFill>
          <a:ln w="444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椭圆 8">
            <a:extLst>
              <a:ext uri="{FF2B5EF4-FFF2-40B4-BE49-F238E27FC236}">
                <a16:creationId xmlns:a16="http://schemas.microsoft.com/office/drawing/2014/main" id="{6345922B-EE3E-8D1C-6A77-194F4C536344}"/>
              </a:ext>
            </a:extLst>
          </p:cNvPr>
          <p:cNvSpPr/>
          <p:nvPr/>
        </p:nvSpPr>
        <p:spPr bwMode="auto">
          <a:xfrm>
            <a:off x="3923928" y="2015010"/>
            <a:ext cx="936104" cy="252028"/>
          </a:xfrm>
          <a:prstGeom prst="ellips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100" b="1" i="0" u="none" strike="noStrike" cap="none" normalizeH="0" baseline="0" dirty="0">
                <a:ln>
                  <a:noFill/>
                </a:ln>
                <a:solidFill>
                  <a:srgbClr val="FF0000"/>
                </a:solidFill>
                <a:effectLst/>
                <a:latin typeface="Times New Roman" pitchFamily="18" charset="0"/>
                <a:ea typeface="宋体" pitchFamily="2" charset="-122"/>
              </a:rPr>
              <a:t>发生异常</a:t>
            </a:r>
          </a:p>
        </p:txBody>
      </p:sp>
      <p:sp>
        <p:nvSpPr>
          <p:cNvPr id="6" name="圆角矩形 5">
            <a:extLst>
              <a:ext uri="{FF2B5EF4-FFF2-40B4-BE49-F238E27FC236}">
                <a16:creationId xmlns:a16="http://schemas.microsoft.com/office/drawing/2014/main" id="{DC7046C6-7121-23E8-50FF-F9FA42C4D7E7}"/>
              </a:ext>
            </a:extLst>
          </p:cNvPr>
          <p:cNvSpPr/>
          <p:nvPr/>
        </p:nvSpPr>
        <p:spPr bwMode="auto">
          <a:xfrm>
            <a:off x="5580112" y="4299942"/>
            <a:ext cx="1296144" cy="50405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bg1"/>
                </a:solidFill>
                <a:effectLst/>
                <a:latin typeface="Times New Roman" pitchFamily="18" charset="0"/>
                <a:ea typeface="宋体" pitchFamily="2" charset="-122"/>
              </a:rPr>
              <a:t>终止</a:t>
            </a:r>
          </a:p>
        </p:txBody>
      </p:sp>
      <p:cxnSp>
        <p:nvCxnSpPr>
          <p:cNvPr id="10" name="曲线连接符 9">
            <a:extLst>
              <a:ext uri="{FF2B5EF4-FFF2-40B4-BE49-F238E27FC236}">
                <a16:creationId xmlns:a16="http://schemas.microsoft.com/office/drawing/2014/main" id="{A875D3E0-ACE2-A56D-DC73-112E9184B70E}"/>
              </a:ext>
            </a:extLst>
          </p:cNvPr>
          <p:cNvCxnSpPr>
            <a:stCxn id="5" idx="2"/>
            <a:endCxn id="6" idx="0"/>
          </p:cNvCxnSpPr>
          <p:nvPr/>
        </p:nvCxnSpPr>
        <p:spPr bwMode="auto">
          <a:xfrm rot="5400000">
            <a:off x="6336196" y="3615866"/>
            <a:ext cx="576064" cy="792088"/>
          </a:xfrm>
          <a:prstGeom prst="curvedConnector3">
            <a:avLst/>
          </a:prstGeom>
          <a:solidFill>
            <a:schemeClr val="accent1"/>
          </a:solidFill>
          <a:ln w="28575" cap="flat" cmpd="sng" algn="ctr">
            <a:solidFill>
              <a:srgbClr val="CC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组合 12">
            <a:extLst>
              <a:ext uri="{FF2B5EF4-FFF2-40B4-BE49-F238E27FC236}">
                <a16:creationId xmlns:a16="http://schemas.microsoft.com/office/drawing/2014/main" id="{9891FFBA-A9DE-0969-D4DB-2BE36B349308}"/>
              </a:ext>
            </a:extLst>
          </p:cNvPr>
          <p:cNvGrpSpPr/>
          <p:nvPr/>
        </p:nvGrpSpPr>
        <p:grpSpPr>
          <a:xfrm>
            <a:off x="5076056" y="2139704"/>
            <a:ext cx="1944216" cy="1080118"/>
            <a:chOff x="5076056" y="2139704"/>
            <a:chExt cx="1944216" cy="1080118"/>
          </a:xfrm>
        </p:grpSpPr>
        <p:cxnSp>
          <p:nvCxnSpPr>
            <p:cNvPr id="4" name="曲线连接符 3">
              <a:extLst>
                <a:ext uri="{FF2B5EF4-FFF2-40B4-BE49-F238E27FC236}">
                  <a16:creationId xmlns:a16="http://schemas.microsoft.com/office/drawing/2014/main" id="{5A0577C5-30E4-0106-E281-3CB377D00C8C}"/>
                </a:ext>
              </a:extLst>
            </p:cNvPr>
            <p:cNvCxnSpPr/>
            <p:nvPr/>
          </p:nvCxnSpPr>
          <p:spPr bwMode="auto">
            <a:xfrm rot="10800000">
              <a:off x="5076056" y="2139704"/>
              <a:ext cx="1944216" cy="1080118"/>
            </a:xfrm>
            <a:prstGeom prst="curvedConnector3">
              <a:avLst/>
            </a:prstGeom>
            <a:solidFill>
              <a:schemeClr val="accent1"/>
            </a:solidFill>
            <a:ln w="28575" cap="flat" cmpd="sng" algn="ctr">
              <a:solidFill>
                <a:schemeClr val="accent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a:extLst>
                <a:ext uri="{FF2B5EF4-FFF2-40B4-BE49-F238E27FC236}">
                  <a16:creationId xmlns:a16="http://schemas.microsoft.com/office/drawing/2014/main" id="{D297F9D4-B4A6-E5A8-F0BE-F1BD5C646F57}"/>
                </a:ext>
              </a:extLst>
            </p:cNvPr>
            <p:cNvSpPr txBox="1"/>
            <p:nvPr/>
          </p:nvSpPr>
          <p:spPr>
            <a:xfrm>
              <a:off x="6048164" y="2544458"/>
              <a:ext cx="697627" cy="400110"/>
            </a:xfrm>
            <a:prstGeom prst="rect">
              <a:avLst/>
            </a:prstGeom>
            <a:noFill/>
          </p:spPr>
          <p:txBody>
            <a:bodyPr wrap="none" rtlCol="0">
              <a:spAutoFit/>
            </a:bodyPr>
            <a:lstStyle/>
            <a:p>
              <a:r>
                <a:rPr kumimoji="1" lang="zh-CN" altLang="en-US" sz="2000" dirty="0"/>
                <a:t>恢复</a:t>
              </a:r>
            </a:p>
          </p:txBody>
        </p:sp>
      </p:grpSp>
    </p:spTree>
    <p:extLst>
      <p:ext uri="{BB962C8B-B14F-4D97-AF65-F5344CB8AC3E}">
        <p14:creationId xmlns:p14="http://schemas.microsoft.com/office/powerpoint/2010/main" val="948574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9FF"/>
            </a:gs>
            <a:gs pos="17000">
              <a:schemeClr val="bg1"/>
            </a:gs>
          </a:gsLst>
          <a:lin ang="5400000" scaled="1"/>
        </a:gradFill>
        <a:effectLst/>
      </p:bgPr>
    </p:bg>
    <p:spTree>
      <p:nvGrpSpPr>
        <p:cNvPr id="1" name=""/>
        <p:cNvGrpSpPr/>
        <p:nvPr/>
      </p:nvGrpSpPr>
      <p:grpSpPr>
        <a:xfrm>
          <a:off x="0" y="0"/>
          <a:ext cx="0" cy="0"/>
          <a:chOff x="0" y="0"/>
          <a:chExt cx="0" cy="0"/>
        </a:xfrm>
      </p:grpSpPr>
      <p:sp>
        <p:nvSpPr>
          <p:cNvPr id="11" name="圆角矩形 10">
            <a:extLst>
              <a:ext uri="{FF2B5EF4-FFF2-40B4-BE49-F238E27FC236}">
                <a16:creationId xmlns:a16="http://schemas.microsoft.com/office/drawing/2014/main" id="{78894DBA-60AB-28DC-B04A-CB282331A23E}"/>
              </a:ext>
            </a:extLst>
          </p:cNvPr>
          <p:cNvSpPr/>
          <p:nvPr/>
        </p:nvSpPr>
        <p:spPr bwMode="auto">
          <a:xfrm>
            <a:off x="683568" y="843558"/>
            <a:ext cx="7848872" cy="3600400"/>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nvGrpSpPr>
          <p:cNvPr id="36" name="组合 35"/>
          <p:cNvGrpSpPr/>
          <p:nvPr/>
        </p:nvGrpSpPr>
        <p:grpSpPr>
          <a:xfrm>
            <a:off x="0" y="0"/>
            <a:ext cx="5292080" cy="504000"/>
            <a:chOff x="0" y="0"/>
            <a:chExt cx="5292080" cy="504000"/>
          </a:xfrm>
        </p:grpSpPr>
        <p:sp>
          <p:nvSpPr>
            <p:cNvPr id="37" name="矩形 36"/>
            <p:cNvSpPr/>
            <p:nvPr/>
          </p:nvSpPr>
          <p:spPr>
            <a:xfrm>
              <a:off x="0" y="0"/>
              <a:ext cx="763957"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37"/>
            <p:cNvSpPr/>
            <p:nvPr/>
          </p:nvSpPr>
          <p:spPr>
            <a:xfrm>
              <a:off x="993144" y="0"/>
              <a:ext cx="114593" cy="504000"/>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1336924" y="51945"/>
              <a:ext cx="3955156" cy="400110"/>
            </a:xfrm>
            <a:prstGeom prst="rect">
              <a:avLst/>
            </a:prstGeom>
            <a:noFill/>
          </p:spPr>
          <p:txBody>
            <a:bodyPr wrap="square" rtlCol="0">
              <a:spAutoFit/>
            </a:bodyPr>
            <a:lstStyle/>
            <a:p>
              <a:r>
                <a:rPr lang="en-US" altLang="zh-CN" sz="2000" b="1" dirty="0">
                  <a:ln w="0"/>
                  <a:latin typeface="微软雅黑" panose="020B0503020204020204" pitchFamily="34" charset="-122"/>
                  <a:ea typeface="微软雅黑" panose="020B0503020204020204" pitchFamily="34" charset="-122"/>
                </a:rPr>
                <a:t> Java</a:t>
              </a:r>
              <a:r>
                <a:rPr lang="zh-CN" altLang="en-US" sz="2000" b="1" dirty="0">
                  <a:ln w="0"/>
                  <a:latin typeface="微软雅黑" panose="020B0503020204020204" pitchFamily="34" charset="-122"/>
                  <a:ea typeface="微软雅黑" panose="020B0503020204020204" pitchFamily="34" charset="-122"/>
                </a:rPr>
                <a:t>的异常处理机制</a:t>
              </a:r>
            </a:p>
          </p:txBody>
        </p:sp>
      </p:grpSp>
      <p:sp>
        <p:nvSpPr>
          <p:cNvPr id="3" name="椭圆 2">
            <a:extLst>
              <a:ext uri="{FF2B5EF4-FFF2-40B4-BE49-F238E27FC236}">
                <a16:creationId xmlns:a16="http://schemas.microsoft.com/office/drawing/2014/main" id="{77BB4DEC-175F-3935-B3D3-98D1BEBDE97C}"/>
              </a:ext>
            </a:extLst>
          </p:cNvPr>
          <p:cNvSpPr/>
          <p:nvPr/>
        </p:nvSpPr>
        <p:spPr bwMode="auto">
          <a:xfrm>
            <a:off x="1050440" y="1095586"/>
            <a:ext cx="6696744" cy="2952328"/>
          </a:xfrm>
          <a:prstGeom prst="ellips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4" name="椭圆 3">
            <a:extLst>
              <a:ext uri="{FF2B5EF4-FFF2-40B4-BE49-F238E27FC236}">
                <a16:creationId xmlns:a16="http://schemas.microsoft.com/office/drawing/2014/main" id="{2A4AC63D-FE3E-7FB0-E187-50BC25779173}"/>
              </a:ext>
            </a:extLst>
          </p:cNvPr>
          <p:cNvSpPr/>
          <p:nvPr/>
        </p:nvSpPr>
        <p:spPr bwMode="auto">
          <a:xfrm>
            <a:off x="1691680" y="1455626"/>
            <a:ext cx="4896544" cy="2232248"/>
          </a:xfrm>
          <a:prstGeom prst="ellips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7" name="椭圆 6">
            <a:extLst>
              <a:ext uri="{FF2B5EF4-FFF2-40B4-BE49-F238E27FC236}">
                <a16:creationId xmlns:a16="http://schemas.microsoft.com/office/drawing/2014/main" id="{67309AD6-6416-EB10-A646-A057B9D5C282}"/>
              </a:ext>
            </a:extLst>
          </p:cNvPr>
          <p:cNvSpPr/>
          <p:nvPr/>
        </p:nvSpPr>
        <p:spPr bwMode="auto">
          <a:xfrm>
            <a:off x="2123728" y="2067694"/>
            <a:ext cx="2736304" cy="1008112"/>
          </a:xfrm>
          <a:prstGeom prst="ellips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8" name="椭圆 7">
            <a:extLst>
              <a:ext uri="{FF2B5EF4-FFF2-40B4-BE49-F238E27FC236}">
                <a16:creationId xmlns:a16="http://schemas.microsoft.com/office/drawing/2014/main" id="{BE2E04FD-25A2-905C-3153-2EF931EBA596}"/>
              </a:ext>
            </a:extLst>
          </p:cNvPr>
          <p:cNvSpPr/>
          <p:nvPr/>
        </p:nvSpPr>
        <p:spPr bwMode="auto">
          <a:xfrm>
            <a:off x="2843808" y="2499742"/>
            <a:ext cx="216024" cy="216024"/>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0" name="曲线连接符 9">
            <a:extLst>
              <a:ext uri="{FF2B5EF4-FFF2-40B4-BE49-F238E27FC236}">
                <a16:creationId xmlns:a16="http://schemas.microsoft.com/office/drawing/2014/main" id="{6A9F504F-A8AB-F052-E4FE-5CE019189DB5}"/>
              </a:ext>
            </a:extLst>
          </p:cNvPr>
          <p:cNvCxnSpPr/>
          <p:nvPr/>
        </p:nvCxnSpPr>
        <p:spPr bwMode="auto">
          <a:xfrm>
            <a:off x="3059832" y="2609104"/>
            <a:ext cx="5158820" cy="12700"/>
          </a:xfrm>
          <a:prstGeom prst="curvedConnector3">
            <a:avLst/>
          </a:prstGeom>
          <a:ln w="28575">
            <a:prstDash val="solid"/>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2" name="文本框 11">
            <a:extLst>
              <a:ext uri="{FF2B5EF4-FFF2-40B4-BE49-F238E27FC236}">
                <a16:creationId xmlns:a16="http://schemas.microsoft.com/office/drawing/2014/main" id="{FEE1855B-1DF5-70CB-F716-092B78532944}"/>
              </a:ext>
            </a:extLst>
          </p:cNvPr>
          <p:cNvSpPr txBox="1"/>
          <p:nvPr/>
        </p:nvSpPr>
        <p:spPr>
          <a:xfrm>
            <a:off x="3851920" y="4045709"/>
            <a:ext cx="1654620" cy="461665"/>
          </a:xfrm>
          <a:prstGeom prst="rect">
            <a:avLst/>
          </a:prstGeom>
          <a:noFill/>
        </p:spPr>
        <p:txBody>
          <a:bodyPr wrap="none" rtlCol="0">
            <a:spAutoFit/>
          </a:bodyPr>
          <a:lstStyle/>
          <a:p>
            <a:r>
              <a:rPr kumimoji="1" lang="en-US" altLang="zh-CN" dirty="0"/>
              <a:t>Java</a:t>
            </a:r>
            <a:r>
              <a:rPr kumimoji="1" lang="zh-CN" altLang="en-US" dirty="0"/>
              <a:t>虚拟机</a:t>
            </a:r>
          </a:p>
        </p:txBody>
      </p:sp>
      <p:sp>
        <p:nvSpPr>
          <p:cNvPr id="21" name="文本框 20">
            <a:extLst>
              <a:ext uri="{FF2B5EF4-FFF2-40B4-BE49-F238E27FC236}">
                <a16:creationId xmlns:a16="http://schemas.microsoft.com/office/drawing/2014/main" id="{67BF556F-5CB8-D8D0-8E40-615E5B29E1D8}"/>
              </a:ext>
            </a:extLst>
          </p:cNvPr>
          <p:cNvSpPr txBox="1"/>
          <p:nvPr/>
        </p:nvSpPr>
        <p:spPr>
          <a:xfrm>
            <a:off x="3780694" y="3617957"/>
            <a:ext cx="1152880" cy="400110"/>
          </a:xfrm>
          <a:prstGeom prst="rect">
            <a:avLst/>
          </a:prstGeom>
          <a:noFill/>
        </p:spPr>
        <p:txBody>
          <a:bodyPr wrap="none" rtlCol="0">
            <a:spAutoFit/>
          </a:bodyPr>
          <a:lstStyle/>
          <a:p>
            <a:r>
              <a:rPr kumimoji="1" lang="en-US" altLang="zh-CN" sz="2000" dirty="0"/>
              <a:t>Java</a:t>
            </a:r>
            <a:r>
              <a:rPr lang="zh-CN" altLang="en-US" sz="2000" dirty="0"/>
              <a:t>程序</a:t>
            </a:r>
            <a:endParaRPr kumimoji="1" lang="zh-CN" altLang="en-US" sz="2000" dirty="0"/>
          </a:p>
        </p:txBody>
      </p:sp>
      <p:sp>
        <p:nvSpPr>
          <p:cNvPr id="22" name="文本框 21">
            <a:extLst>
              <a:ext uri="{FF2B5EF4-FFF2-40B4-BE49-F238E27FC236}">
                <a16:creationId xmlns:a16="http://schemas.microsoft.com/office/drawing/2014/main" id="{FA5A5D1F-F9E9-4C29-70F7-D7F7ECB01346}"/>
              </a:ext>
            </a:extLst>
          </p:cNvPr>
          <p:cNvSpPr txBox="1"/>
          <p:nvPr/>
        </p:nvSpPr>
        <p:spPr>
          <a:xfrm>
            <a:off x="2951820" y="2596239"/>
            <a:ext cx="1152880" cy="400110"/>
          </a:xfrm>
          <a:prstGeom prst="rect">
            <a:avLst/>
          </a:prstGeom>
          <a:noFill/>
        </p:spPr>
        <p:txBody>
          <a:bodyPr wrap="none" rtlCol="0">
            <a:spAutoFit/>
          </a:bodyPr>
          <a:lstStyle/>
          <a:p>
            <a:r>
              <a:rPr kumimoji="1" lang="en-US" altLang="zh-CN" sz="2000" dirty="0"/>
              <a:t>Java</a:t>
            </a:r>
            <a:r>
              <a:rPr kumimoji="1" lang="zh-CN" altLang="en-US" sz="2000" dirty="0"/>
              <a:t>方法</a:t>
            </a:r>
          </a:p>
        </p:txBody>
      </p:sp>
      <p:sp>
        <p:nvSpPr>
          <p:cNvPr id="25" name="文本框 24">
            <a:extLst>
              <a:ext uri="{FF2B5EF4-FFF2-40B4-BE49-F238E27FC236}">
                <a16:creationId xmlns:a16="http://schemas.microsoft.com/office/drawing/2014/main" id="{8883D9E1-5F7D-7DF8-F6B1-8882C60C62D6}"/>
              </a:ext>
            </a:extLst>
          </p:cNvPr>
          <p:cNvSpPr txBox="1"/>
          <p:nvPr/>
        </p:nvSpPr>
        <p:spPr>
          <a:xfrm>
            <a:off x="3725390" y="3102972"/>
            <a:ext cx="1152880" cy="400110"/>
          </a:xfrm>
          <a:prstGeom prst="rect">
            <a:avLst/>
          </a:prstGeom>
          <a:noFill/>
        </p:spPr>
        <p:txBody>
          <a:bodyPr wrap="none" rtlCol="0">
            <a:spAutoFit/>
          </a:bodyPr>
          <a:lstStyle/>
          <a:p>
            <a:r>
              <a:rPr kumimoji="1" lang="en-US" altLang="zh-CN" sz="2000" dirty="0"/>
              <a:t>Java</a:t>
            </a:r>
            <a:r>
              <a:rPr kumimoji="1" lang="zh-CN" altLang="en-US" sz="2000" dirty="0"/>
              <a:t>方法</a:t>
            </a:r>
          </a:p>
        </p:txBody>
      </p:sp>
      <p:sp>
        <p:nvSpPr>
          <p:cNvPr id="13" name="文本框 12">
            <a:extLst>
              <a:ext uri="{FF2B5EF4-FFF2-40B4-BE49-F238E27FC236}">
                <a16:creationId xmlns:a16="http://schemas.microsoft.com/office/drawing/2014/main" id="{39589CC0-257F-D53A-5C1C-B7ADD883DBCA}"/>
              </a:ext>
            </a:extLst>
          </p:cNvPr>
          <p:cNvSpPr txBox="1"/>
          <p:nvPr/>
        </p:nvSpPr>
        <p:spPr>
          <a:xfrm>
            <a:off x="5514222" y="2437138"/>
            <a:ext cx="1165704" cy="369332"/>
          </a:xfrm>
          <a:prstGeom prst="rect">
            <a:avLst/>
          </a:prstGeom>
          <a:noFill/>
        </p:spPr>
        <p:txBody>
          <a:bodyPr wrap="none" rtlCol="0">
            <a:spAutoFit/>
          </a:bodyPr>
          <a:lstStyle/>
          <a:p>
            <a:r>
              <a:rPr kumimoji="1" lang="zh-CN" altLang="en-US" sz="1800" dirty="0">
                <a:solidFill>
                  <a:schemeClr val="bg1"/>
                </a:solidFill>
              </a:rPr>
              <a:t>传播 捕获</a:t>
            </a:r>
          </a:p>
        </p:txBody>
      </p:sp>
      <p:sp>
        <p:nvSpPr>
          <p:cNvPr id="14" name="椭圆 13">
            <a:extLst>
              <a:ext uri="{FF2B5EF4-FFF2-40B4-BE49-F238E27FC236}">
                <a16:creationId xmlns:a16="http://schemas.microsoft.com/office/drawing/2014/main" id="{BAA8A853-F11F-D270-D8BB-2665B71872FF}"/>
              </a:ext>
            </a:extLst>
          </p:cNvPr>
          <p:cNvSpPr/>
          <p:nvPr/>
        </p:nvSpPr>
        <p:spPr bwMode="auto">
          <a:xfrm>
            <a:off x="5292080" y="2499742"/>
            <a:ext cx="209192" cy="21602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 name="椭圆 27">
            <a:extLst>
              <a:ext uri="{FF2B5EF4-FFF2-40B4-BE49-F238E27FC236}">
                <a16:creationId xmlns:a16="http://schemas.microsoft.com/office/drawing/2014/main" id="{CB0D788B-0DF6-1A75-DAB6-353DE75146E4}"/>
              </a:ext>
            </a:extLst>
          </p:cNvPr>
          <p:cNvSpPr/>
          <p:nvPr/>
        </p:nvSpPr>
        <p:spPr bwMode="auto">
          <a:xfrm>
            <a:off x="4235838" y="2493949"/>
            <a:ext cx="209192" cy="21602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9" name="椭圆 28">
            <a:extLst>
              <a:ext uri="{FF2B5EF4-FFF2-40B4-BE49-F238E27FC236}">
                <a16:creationId xmlns:a16="http://schemas.microsoft.com/office/drawing/2014/main" id="{377AC55C-9271-1A44-A92C-D5233BF925E8}"/>
              </a:ext>
            </a:extLst>
          </p:cNvPr>
          <p:cNvSpPr/>
          <p:nvPr/>
        </p:nvSpPr>
        <p:spPr bwMode="auto">
          <a:xfrm>
            <a:off x="7004920" y="2507442"/>
            <a:ext cx="209192" cy="21602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0" name="椭圆 29">
            <a:extLst>
              <a:ext uri="{FF2B5EF4-FFF2-40B4-BE49-F238E27FC236}">
                <a16:creationId xmlns:a16="http://schemas.microsoft.com/office/drawing/2014/main" id="{2D15A4F1-BA4D-3144-A56C-2BEBAB4A8E4B}"/>
              </a:ext>
            </a:extLst>
          </p:cNvPr>
          <p:cNvSpPr/>
          <p:nvPr/>
        </p:nvSpPr>
        <p:spPr bwMode="auto">
          <a:xfrm>
            <a:off x="7844516" y="2507442"/>
            <a:ext cx="209192" cy="21602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5" name="线形标注 1 14">
            <a:extLst>
              <a:ext uri="{FF2B5EF4-FFF2-40B4-BE49-F238E27FC236}">
                <a16:creationId xmlns:a16="http://schemas.microsoft.com/office/drawing/2014/main" id="{8BC1CB5E-F4FE-2339-D4F0-42A49EC980B3}"/>
              </a:ext>
            </a:extLst>
          </p:cNvPr>
          <p:cNvSpPr/>
          <p:nvPr/>
        </p:nvSpPr>
        <p:spPr bwMode="auto">
          <a:xfrm>
            <a:off x="5724128" y="267494"/>
            <a:ext cx="1489984" cy="346924"/>
          </a:xfrm>
          <a:prstGeom prst="borderCallout1">
            <a:avLst>
              <a:gd name="adj1" fmla="val 18750"/>
              <a:gd name="adj2" fmla="val -8333"/>
              <a:gd name="adj3" fmla="val 638243"/>
              <a:gd name="adj4" fmla="val -9046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000" dirty="0">
                <a:solidFill>
                  <a:srgbClr val="FF0000"/>
                </a:solidFill>
              </a:rPr>
              <a:t>应尽早捕获</a:t>
            </a:r>
            <a:endParaRPr kumimoji="1" lang="zh-CN" altLang="en-US" sz="2000" b="0" i="0" u="none" strike="noStrike" cap="none" normalizeH="0" baseline="0" dirty="0">
              <a:ln>
                <a:noFill/>
              </a:ln>
              <a:solidFill>
                <a:srgbClr val="FF0000"/>
              </a:solidFill>
              <a:effectLst/>
              <a:latin typeface="Times New Roman" pitchFamily="18" charset="0"/>
              <a:ea typeface="宋体" pitchFamily="2" charset="-122"/>
            </a:endParaRPr>
          </a:p>
        </p:txBody>
      </p:sp>
    </p:spTree>
    <p:extLst>
      <p:ext uri="{BB962C8B-B14F-4D97-AF65-F5344CB8AC3E}">
        <p14:creationId xmlns:p14="http://schemas.microsoft.com/office/powerpoint/2010/main" val="4164594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chap3.7"/>
</p:tagLst>
</file>

<file path=ppt/theme/theme1.xml><?xml version="1.0" encoding="utf-8"?>
<a:theme xmlns:a="http://schemas.openxmlformats.org/drawingml/2006/main" name="sj">
  <a:themeElements>
    <a:clrScheme name="sj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j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j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j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j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j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j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j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j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FF0066"/>
        </a:folHlink>
      </a:clrScheme>
      <a:clrMap bg1="lt1" tx1="dk1" bg2="lt2" tx2="dk2" accent1="accent1" accent2="accent2" accent3="accent3" accent4="accent4" accent5="accent5" accent6="accent6" hlink="hlink" folHlink="folHlink"/>
    </a:extraClrScheme>
    <a:extraClrScheme>
      <a:clrScheme name="sj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66"/>
        </a:hlink>
        <a:folHlink>
          <a:srgbClr val="FF0066"/>
        </a:folHlink>
      </a:clrScheme>
      <a:clrMap bg1="lt1" tx1="dk1" bg2="lt2" tx2="dk2" accent1="accent1" accent2="accent2" accent3="accent3" accent4="accent4" accent5="accent5" accent6="accent6" hlink="hlink" folHlink="folHlink"/>
    </a:extraClrScheme>
    <a:extraClrScheme>
      <a:clrScheme name="sj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G:\Documents and Settings\sj\Application Data\Microsoft\Templates\sj.pot</Template>
  <TotalTime>10490</TotalTime>
  <Words>2658</Words>
  <Application>Microsoft Macintosh PowerPoint</Application>
  <PresentationFormat>全屏显示(16:9)</PresentationFormat>
  <Paragraphs>314</Paragraphs>
  <Slides>40</Slides>
  <Notes>33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方正姚体</vt:lpstr>
      <vt:lpstr>SimHei</vt:lpstr>
      <vt:lpstr>宋体</vt:lpstr>
      <vt:lpstr>微软雅黑</vt:lpstr>
      <vt:lpstr>Hiragino Sans GB</vt:lpstr>
      <vt:lpstr>Arial</vt:lpstr>
      <vt:lpstr>Helvetica</vt:lpstr>
      <vt:lpstr>Times New Roman</vt:lpstr>
      <vt:lpstr>Trebuchet MS</vt:lpstr>
      <vt:lpstr>Wingdings</vt:lpstr>
      <vt:lpstr>sj</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hhit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chap3.7</dc:title>
  <dc:creator>sj</dc:creator>
  <cp:lastModifiedBy>Microsoft Office User</cp:lastModifiedBy>
  <cp:revision>510</cp:revision>
  <cp:lastPrinted>2017-06-26T06:38:30Z</cp:lastPrinted>
  <dcterms:created xsi:type="dcterms:W3CDTF">2003-08-02T07:43:01Z</dcterms:created>
  <dcterms:modified xsi:type="dcterms:W3CDTF">2024-04-28T05:38:18Z</dcterms:modified>
</cp:coreProperties>
</file>